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3" r:id="rId1"/>
    <p:sldMasterId id="2147483715" r:id="rId2"/>
  </p:sldMasterIdLst>
  <p:notesMasterIdLst>
    <p:notesMasterId r:id="rId79"/>
  </p:notesMasterIdLst>
  <p:sldIdLst>
    <p:sldId id="1239" r:id="rId3"/>
    <p:sldId id="1085" r:id="rId4"/>
    <p:sldId id="1088" r:id="rId5"/>
    <p:sldId id="1167" r:id="rId6"/>
    <p:sldId id="1168" r:id="rId7"/>
    <p:sldId id="1169" r:id="rId8"/>
    <p:sldId id="1170" r:id="rId9"/>
    <p:sldId id="1171" r:id="rId10"/>
    <p:sldId id="1172" r:id="rId11"/>
    <p:sldId id="1173" r:id="rId12"/>
    <p:sldId id="1174" r:id="rId13"/>
    <p:sldId id="1175" r:id="rId14"/>
    <p:sldId id="1176" r:id="rId15"/>
    <p:sldId id="1177" r:id="rId16"/>
    <p:sldId id="1178" r:id="rId17"/>
    <p:sldId id="1179" r:id="rId18"/>
    <p:sldId id="1180" r:id="rId19"/>
    <p:sldId id="1181" r:id="rId20"/>
    <p:sldId id="1182" r:id="rId21"/>
    <p:sldId id="1183" r:id="rId22"/>
    <p:sldId id="1184" r:id="rId23"/>
    <p:sldId id="1185" r:id="rId24"/>
    <p:sldId id="1163" r:id="rId25"/>
    <p:sldId id="1186" r:id="rId26"/>
    <p:sldId id="1187" r:id="rId27"/>
    <p:sldId id="1188" r:id="rId28"/>
    <p:sldId id="1189" r:id="rId29"/>
    <p:sldId id="1190" r:id="rId30"/>
    <p:sldId id="1191" r:id="rId31"/>
    <p:sldId id="1192" r:id="rId32"/>
    <p:sldId id="1193" r:id="rId33"/>
    <p:sldId id="1194" r:id="rId34"/>
    <p:sldId id="1195" r:id="rId35"/>
    <p:sldId id="1196" r:id="rId36"/>
    <p:sldId id="1197" r:id="rId37"/>
    <p:sldId id="1198" r:id="rId38"/>
    <p:sldId id="1199" r:id="rId39"/>
    <p:sldId id="1200" r:id="rId40"/>
    <p:sldId id="1201" r:id="rId41"/>
    <p:sldId id="1202" r:id="rId42"/>
    <p:sldId id="1203" r:id="rId43"/>
    <p:sldId id="1204" r:id="rId44"/>
    <p:sldId id="1205" r:id="rId45"/>
    <p:sldId id="1206" r:id="rId46"/>
    <p:sldId id="1207" r:id="rId47"/>
    <p:sldId id="1208" r:id="rId48"/>
    <p:sldId id="1209" r:id="rId49"/>
    <p:sldId id="1210" r:id="rId50"/>
    <p:sldId id="1211" r:id="rId51"/>
    <p:sldId id="1212" r:id="rId52"/>
    <p:sldId id="1213" r:id="rId53"/>
    <p:sldId id="1214" r:id="rId54"/>
    <p:sldId id="1215" r:id="rId55"/>
    <p:sldId id="1216" r:id="rId56"/>
    <p:sldId id="1217" r:id="rId57"/>
    <p:sldId id="1218" r:id="rId58"/>
    <p:sldId id="1219" r:id="rId59"/>
    <p:sldId id="1220" r:id="rId60"/>
    <p:sldId id="1221" r:id="rId61"/>
    <p:sldId id="1222" r:id="rId62"/>
    <p:sldId id="1223" r:id="rId63"/>
    <p:sldId id="1224" r:id="rId64"/>
    <p:sldId id="1225" r:id="rId65"/>
    <p:sldId id="1226" r:id="rId66"/>
    <p:sldId id="1227" r:id="rId67"/>
    <p:sldId id="1228" r:id="rId68"/>
    <p:sldId id="1229" r:id="rId69"/>
    <p:sldId id="1230" r:id="rId70"/>
    <p:sldId id="1231" r:id="rId71"/>
    <p:sldId id="1232" r:id="rId72"/>
    <p:sldId id="1233" r:id="rId73"/>
    <p:sldId id="1234" r:id="rId74"/>
    <p:sldId id="1235" r:id="rId75"/>
    <p:sldId id="1236" r:id="rId76"/>
    <p:sldId id="1237" r:id="rId77"/>
    <p:sldId id="1238" r:id="rId78"/>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TML5" id="{4A1485EB-CFE1-4196-BF7A-3F35555182A1}">
          <p14:sldIdLst>
            <p14:sldId id="1239"/>
            <p14:sldId id="1085"/>
          </p14:sldIdLst>
        </p14:section>
        <p14:section name="Presentación" id="{10A17F1E-92DE-454E-8093-0345AC7DB595}">
          <p14:sldIdLst>
            <p14:sldId id="1088"/>
            <p14:sldId id="1167"/>
            <p14:sldId id="1168"/>
            <p14:sldId id="1169"/>
            <p14:sldId id="1170"/>
            <p14:sldId id="1171"/>
            <p14:sldId id="1172"/>
            <p14:sldId id="1173"/>
            <p14:sldId id="1174"/>
            <p14:sldId id="1175"/>
            <p14:sldId id="1176"/>
            <p14:sldId id="1177"/>
          </p14:sldIdLst>
        </p14:section>
        <p14:section name="Estructura de la página" id="{B0C042B4-ACDC-4C25-A707-83452E1D733B}">
          <p14:sldIdLst>
            <p14:sldId id="1178"/>
            <p14:sldId id="1179"/>
            <p14:sldId id="1180"/>
            <p14:sldId id="1181"/>
            <p14:sldId id="1182"/>
            <p14:sldId id="1183"/>
            <p14:sldId id="1184"/>
            <p14:sldId id="1185"/>
            <p14:sldId id="1163"/>
          </p14:sldIdLst>
        </p14:section>
        <p14:section name="Elementos estructurales" id="{DA82FD60-2A47-4DD2-BD4F-20AD9540CA73}">
          <p14:sldIdLst>
            <p14:sldId id="1186"/>
            <p14:sldId id="1187"/>
            <p14:sldId id="1188"/>
            <p14:sldId id="1189"/>
            <p14:sldId id="1190"/>
            <p14:sldId id="1191"/>
            <p14:sldId id="1192"/>
            <p14:sldId id="1193"/>
            <p14:sldId id="1194"/>
            <p14:sldId id="1195"/>
          </p14:sldIdLst>
        </p14:section>
        <p14:section name="Otras divisiones" id="{26224FA2-276E-43B8-BB3E-DB2AA1AA1AAD}">
          <p14:sldIdLst>
            <p14:sldId id="1196"/>
            <p14:sldId id="1197"/>
          </p14:sldIdLst>
        </p14:section>
        <p14:section name="Etiquetas semánticas" id="{5E830FC6-0881-492C-8AAB-AF1AB4880DF3}">
          <p14:sldIdLst>
            <p14:sldId id="1198"/>
            <p14:sldId id="1199"/>
            <p14:sldId id="1200"/>
            <p14:sldId id="1201"/>
            <p14:sldId id="1202"/>
            <p14:sldId id="1203"/>
            <p14:sldId id="1204"/>
            <p14:sldId id="1205"/>
            <p14:sldId id="1206"/>
          </p14:sldIdLst>
        </p14:section>
        <p14:section name="Metadatos semánticos" id="{7A1FB3F3-A167-43AE-AA24-FFD5241B49D1}">
          <p14:sldIdLst>
            <p14:sldId id="1207"/>
            <p14:sldId id="1208"/>
            <p14:sldId id="1209"/>
            <p14:sldId id="1210"/>
            <p14:sldId id="1211"/>
            <p14:sldId id="1212"/>
            <p14:sldId id="1213"/>
            <p14:sldId id="1214"/>
            <p14:sldId id="1215"/>
            <p14:sldId id="1216"/>
            <p14:sldId id="1217"/>
            <p14:sldId id="1218"/>
            <p14:sldId id="1219"/>
            <p14:sldId id="1220"/>
            <p14:sldId id="1221"/>
            <p14:sldId id="1222"/>
            <p14:sldId id="1223"/>
            <p14:sldId id="1224"/>
          </p14:sldIdLst>
        </p14:section>
        <p14:section name="Otras Etiquetas. Audio y Video" id="{68506B15-AB54-4A24-A8CB-AA6DACBD3093}">
          <p14:sldIdLst>
            <p14:sldId id="1225"/>
            <p14:sldId id="1226"/>
            <p14:sldId id="1227"/>
            <p14:sldId id="1228"/>
            <p14:sldId id="1229"/>
            <p14:sldId id="1230"/>
            <p14:sldId id="1231"/>
            <p14:sldId id="1232"/>
          </p14:sldIdLst>
        </p14:section>
        <p14:section name="Elementos desaprobados" id="{BF306E3C-50F5-4142-8CE3-4F140BD53E4A}">
          <p14:sldIdLst>
            <p14:sldId id="1233"/>
            <p14:sldId id="1234"/>
          </p14:sldIdLst>
        </p14:section>
        <p14:section name="Evolución de HTML5" id="{C86A24CA-4B2B-4398-884E-ECE756AD1B8A}">
          <p14:sldIdLst>
            <p14:sldId id="1235"/>
            <p14:sldId id="1236"/>
            <p14:sldId id="1237"/>
            <p14:sldId id="1238"/>
          </p14:sldIdLst>
        </p14:section>
      </p14:sectionLst>
    </p:ext>
    <p:ext uri="{EFAFB233-063F-42B5-8137-9DF3F51BA10A}">
      <p15:sldGuideLst xmlns:p15="http://schemas.microsoft.com/office/powerpoint/2012/main">
        <p15:guide id="1" orient="horz" pos="799" userDrawn="1">
          <p15:clr>
            <a:srgbClr val="A4A3A4"/>
          </p15:clr>
        </p15:guide>
        <p15:guide id="2" pos="4853" userDrawn="1">
          <p15:clr>
            <a:srgbClr val="A4A3A4"/>
          </p15:clr>
        </p15:guide>
        <p15:guide id="3" pos="2880" userDrawn="1">
          <p15:clr>
            <a:srgbClr val="A4A3A4"/>
          </p15:clr>
        </p15:guide>
        <p15:guide id="4" orient="horz" pos="22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veWeb" initials="LiveWeb" lastIdx="3" clrIdx="0"/>
  <p:cmAuthor id="2" name="Alejandro Cerezo" initials="AC" lastIdx="5"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ED7D31"/>
    <a:srgbClr val="AAAB85"/>
    <a:srgbClr val="FF6600"/>
    <a:srgbClr val="EAEAEA"/>
    <a:srgbClr val="333333"/>
    <a:srgbClr val="4D4D4D"/>
    <a:srgbClr val="808080"/>
    <a:srgbClr val="C0C0C0"/>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005" autoAdjust="0"/>
    <p:restoredTop sz="72292" autoAdjust="0"/>
  </p:normalViewPr>
  <p:slideViewPr>
    <p:cSldViewPr snapToGrid="0">
      <p:cViewPr varScale="1">
        <p:scale>
          <a:sx n="61" d="100"/>
          <a:sy n="61" d="100"/>
        </p:scale>
        <p:origin x="390" y="72"/>
      </p:cViewPr>
      <p:guideLst>
        <p:guide orient="horz" pos="799"/>
        <p:guide pos="4853"/>
        <p:guide pos="2880"/>
        <p:guide orient="horz" pos="226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28500"/>
    </p:cViewPr>
  </p:sorterViewPr>
  <p:notesViewPr>
    <p:cSldViewPr snapToGrid="0">
      <p:cViewPr varScale="1">
        <p:scale>
          <a:sx n="110" d="100"/>
          <a:sy n="110" d="100"/>
        </p:scale>
        <p:origin x="558"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DA6D43-AC59-43A7-AD4C-04B200040C45}" type="datetimeFigureOut">
              <a:rPr lang="es-ES" smtClean="0"/>
              <a:t>22/11/2015</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3BEB30-80E6-4210-9AC3-B99EA778F134}" type="slidenum">
              <a:rPr lang="es-ES" smtClean="0"/>
              <a:t>‹Nº›</a:t>
            </a:fld>
            <a:endParaRPr lang="es-ES"/>
          </a:p>
        </p:txBody>
      </p:sp>
    </p:spTree>
    <p:extLst>
      <p:ext uri="{BB962C8B-B14F-4D97-AF65-F5344CB8AC3E}">
        <p14:creationId xmlns:p14="http://schemas.microsoft.com/office/powerpoint/2010/main" val="4156313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a:t>
            </a:fld>
            <a:endParaRPr lang="es-ES"/>
          </a:p>
        </p:txBody>
      </p:sp>
    </p:spTree>
    <p:extLst>
      <p:ext uri="{BB962C8B-B14F-4D97-AF65-F5344CB8AC3E}">
        <p14:creationId xmlns:p14="http://schemas.microsoft.com/office/powerpoint/2010/main" val="2057939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smtClean="0"/>
              <a:t>Esta línea debe ser la primera línea del  archivo, sin espacios  o líneas  que la precedan. </a:t>
            </a:r>
          </a:p>
          <a:p>
            <a:pPr marL="0" indent="0">
              <a:buFont typeface="Arial" panose="020B0604020202020204" pitchFamily="34" charset="0"/>
              <a:buNone/>
            </a:pPr>
            <a:r>
              <a:rPr lang="es-ES" dirty="0" smtClean="0"/>
              <a:t>De esta forma, el modo estándar del  navegador es  activado y  las  incorporaciones  de HTML5 son interpretadas  siempre que sea posible, o ignoradas en caso contrario.</a:t>
            </a:r>
          </a:p>
          <a:p>
            <a:pPr marL="0" indent="0">
              <a:buFont typeface="Arial" panose="020B0604020202020204" pitchFamily="34" charset="0"/>
              <a:buNone/>
            </a:pPr>
            <a:endParaRPr lang="es-ES" dirty="0" smtClean="0"/>
          </a:p>
          <a:p>
            <a:pPr marL="0" indent="0">
              <a:buFont typeface="Arial" panose="020B0604020202020204" pitchFamily="34" charset="0"/>
              <a:buNone/>
            </a:pPr>
            <a:r>
              <a:rPr lang="es-ES" dirty="0" smtClean="0"/>
              <a:t>Sin </a:t>
            </a:r>
            <a:r>
              <a:rPr lang="es-ES" dirty="0" err="1" smtClean="0"/>
              <a:t>doctype</a:t>
            </a:r>
            <a:r>
              <a:rPr lang="es-ES" dirty="0" smtClean="0"/>
              <a:t> algunos navegadores entran en el modo de </a:t>
            </a:r>
            <a:r>
              <a:rPr lang="es-ES" dirty="0" err="1" smtClean="0"/>
              <a:t>renderización</a:t>
            </a:r>
            <a:r>
              <a:rPr lang="es-ES" dirty="0" smtClean="0"/>
              <a:t> más básico, conocido como </a:t>
            </a:r>
            <a:r>
              <a:rPr lang="es-ES" sz="1200" b="0" i="0" kern="1200" dirty="0" err="1" smtClean="0">
                <a:solidFill>
                  <a:schemeClr val="tx1"/>
                </a:solidFill>
                <a:effectLst/>
                <a:latin typeface="+mn-lt"/>
                <a:ea typeface="+mn-ea"/>
                <a:cs typeface="+mn-cs"/>
              </a:rPr>
              <a:t>quirks</a:t>
            </a:r>
            <a:r>
              <a:rPr lang="es-ES" sz="1200" b="0" i="0" kern="1200" dirty="0" smtClean="0">
                <a:solidFill>
                  <a:schemeClr val="tx1"/>
                </a:solidFill>
                <a:effectLst/>
                <a:latin typeface="+mn-lt"/>
                <a:ea typeface="+mn-ea"/>
                <a:cs typeface="+mn-cs"/>
              </a:rPr>
              <a:t>, que intenta emular el funcionamiento de los navegadores más antiguos.</a:t>
            </a:r>
          </a:p>
          <a:p>
            <a:pPr marL="0" indent="0">
              <a:buFont typeface="Arial" panose="020B0604020202020204" pitchFamily="34" charset="0"/>
              <a:buNone/>
            </a:pPr>
            <a:endParaRPr lang="es-ES" sz="1200" b="0" i="0" kern="1200" dirty="0" smtClean="0">
              <a:solidFill>
                <a:schemeClr val="tx1"/>
              </a:solidFill>
              <a:effectLst/>
              <a:latin typeface="+mn-lt"/>
              <a:ea typeface="+mn-ea"/>
              <a:cs typeface="+mn-cs"/>
            </a:endParaRPr>
          </a:p>
          <a:p>
            <a:pPr marL="0" indent="0">
              <a:buFont typeface="Arial" panose="020B0604020202020204" pitchFamily="34" charset="0"/>
              <a:buNone/>
            </a:pPr>
            <a:r>
              <a:rPr lang="es-ES" sz="1200" b="0" i="0" kern="1200" dirty="0" smtClean="0">
                <a:solidFill>
                  <a:schemeClr val="tx1"/>
                </a:solidFill>
                <a:effectLst/>
                <a:latin typeface="+mn-lt"/>
                <a:ea typeface="+mn-ea"/>
                <a:cs typeface="+mn-cs"/>
              </a:rPr>
              <a:t>El</a:t>
            </a:r>
            <a:r>
              <a:rPr lang="es-ES" sz="1200" b="0" i="0" kern="1200" baseline="0" dirty="0" smtClean="0">
                <a:solidFill>
                  <a:schemeClr val="tx1"/>
                </a:solidFill>
                <a:effectLst/>
                <a:latin typeface="+mn-lt"/>
                <a:ea typeface="+mn-ea"/>
                <a:cs typeface="+mn-cs"/>
              </a:rPr>
              <a:t> nuevo formato </a:t>
            </a:r>
            <a:r>
              <a:rPr lang="es-ES" sz="1200" dirty="0" smtClean="0">
                <a:solidFill>
                  <a:schemeClr val="dk1"/>
                </a:solidFill>
                <a:latin typeface="Courier New" panose="02070309020205020404" pitchFamily="49" charset="0"/>
                <a:cs typeface="Courier New" panose="02070309020205020404" pitchFamily="49" charset="0"/>
              </a:rPr>
              <a:t>!DOCTYPE </a:t>
            </a:r>
            <a:r>
              <a:rPr lang="es-ES" sz="1200" dirty="0" err="1" smtClean="0">
                <a:solidFill>
                  <a:schemeClr val="dk1"/>
                </a:solidFill>
                <a:latin typeface="Courier New" panose="02070309020205020404" pitchFamily="49" charset="0"/>
                <a:cs typeface="Courier New" panose="02070309020205020404" pitchFamily="49" charset="0"/>
              </a:rPr>
              <a:t>html</a:t>
            </a:r>
            <a:r>
              <a:rPr lang="es-ES" sz="1200" dirty="0" smtClean="0">
                <a:solidFill>
                  <a:schemeClr val="dk1"/>
                </a:solidFill>
                <a:latin typeface="Courier New" panose="02070309020205020404" pitchFamily="49" charset="0"/>
                <a:cs typeface="Courier New" panose="02070309020205020404" pitchFamily="49" charset="0"/>
              </a:rPr>
              <a:t> se limita a evitar este modo antiguo, dejando al navegador en su modo estándar, que siempre será más </a:t>
            </a:r>
            <a:r>
              <a:rPr lang="es-ES" sz="1200" dirty="0" err="1" smtClean="0">
                <a:solidFill>
                  <a:schemeClr val="dk1"/>
                </a:solidFill>
                <a:latin typeface="Courier New" panose="02070309020205020404" pitchFamily="49" charset="0"/>
                <a:cs typeface="Courier New" panose="02070309020205020404" pitchFamily="49" charset="0"/>
              </a:rPr>
              <a:t>eicaz</a:t>
            </a:r>
            <a:r>
              <a:rPr lang="es-ES" sz="1200" dirty="0" smtClean="0">
                <a:solidFill>
                  <a:schemeClr val="dk1"/>
                </a:solidFill>
                <a:latin typeface="Courier New" panose="02070309020205020404" pitchFamily="49" charset="0"/>
                <a:cs typeface="Courier New" panose="02070309020205020404" pitchFamily="49" charset="0"/>
              </a:rPr>
              <a:t> e interpretara</a:t>
            </a:r>
            <a:r>
              <a:rPr lang="es-ES" sz="1200" baseline="0" dirty="0" smtClean="0">
                <a:solidFill>
                  <a:schemeClr val="dk1"/>
                </a:solidFill>
                <a:latin typeface="Courier New" panose="02070309020205020404" pitchFamily="49" charset="0"/>
                <a:cs typeface="Courier New" panose="02070309020205020404" pitchFamily="49" charset="0"/>
              </a:rPr>
              <a:t> todos los elementos válidos para ese navegador concreto.</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15</a:t>
            </a:fld>
            <a:endParaRPr lang="es-ES">
              <a:solidFill>
                <a:prstClr val="black"/>
              </a:solidFill>
            </a:endParaRPr>
          </a:p>
        </p:txBody>
      </p:sp>
    </p:spTree>
    <p:extLst>
      <p:ext uri="{BB962C8B-B14F-4D97-AF65-F5344CB8AC3E}">
        <p14:creationId xmlns:p14="http://schemas.microsoft.com/office/powerpoint/2010/main" val="1410948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16</a:t>
            </a:fld>
            <a:endParaRPr lang="es-ES">
              <a:solidFill>
                <a:prstClr val="black"/>
              </a:solidFill>
            </a:endParaRPr>
          </a:p>
        </p:txBody>
      </p:sp>
    </p:spTree>
    <p:extLst>
      <p:ext uri="{BB962C8B-B14F-4D97-AF65-F5344CB8AC3E}">
        <p14:creationId xmlns:p14="http://schemas.microsoft.com/office/powerpoint/2010/main" val="3763286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17</a:t>
            </a:fld>
            <a:endParaRPr lang="es-ES">
              <a:solidFill>
                <a:prstClr val="black"/>
              </a:solidFill>
            </a:endParaRPr>
          </a:p>
        </p:txBody>
      </p:sp>
    </p:spTree>
    <p:extLst>
      <p:ext uri="{BB962C8B-B14F-4D97-AF65-F5344CB8AC3E}">
        <p14:creationId xmlns:p14="http://schemas.microsoft.com/office/powerpoint/2010/main" val="820615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18</a:t>
            </a:fld>
            <a:endParaRPr lang="es-ES">
              <a:solidFill>
                <a:prstClr val="black"/>
              </a:solidFill>
            </a:endParaRPr>
          </a:p>
        </p:txBody>
      </p:sp>
    </p:spTree>
    <p:extLst>
      <p:ext uri="{BB962C8B-B14F-4D97-AF65-F5344CB8AC3E}">
        <p14:creationId xmlns:p14="http://schemas.microsoft.com/office/powerpoint/2010/main" val="3742869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20</a:t>
            </a:fld>
            <a:endParaRPr lang="es-ES">
              <a:solidFill>
                <a:prstClr val="black"/>
              </a:solidFill>
            </a:endParaRPr>
          </a:p>
        </p:txBody>
      </p:sp>
    </p:spTree>
    <p:extLst>
      <p:ext uri="{BB962C8B-B14F-4D97-AF65-F5344CB8AC3E}">
        <p14:creationId xmlns:p14="http://schemas.microsoft.com/office/powerpoint/2010/main" val="3018205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smtClean="0"/>
              <a:t>Doctype</a:t>
            </a:r>
            <a:r>
              <a:rPr lang="es-ES" dirty="0" smtClean="0"/>
              <a:t>, ya sabemos que solo contribuye a un modo de </a:t>
            </a:r>
            <a:r>
              <a:rPr lang="es-ES" dirty="0" err="1" smtClean="0"/>
              <a:t>renderización</a:t>
            </a:r>
            <a:r>
              <a:rPr lang="es-ES" dirty="0" smtClean="0"/>
              <a:t> </a:t>
            </a:r>
            <a:r>
              <a:rPr lang="es-ES" dirty="0" err="1" smtClean="0"/>
              <a:t>estandar</a:t>
            </a:r>
            <a:endParaRPr lang="es-ES" dirty="0" smtClean="0"/>
          </a:p>
          <a:p>
            <a:r>
              <a:rPr lang="es-ES" dirty="0" smtClean="0"/>
              <a:t>Los elementos </a:t>
            </a:r>
            <a:r>
              <a:rPr lang="es-ES" dirty="0" err="1" smtClean="0"/>
              <a:t>html</a:t>
            </a:r>
            <a:r>
              <a:rPr lang="es-ES" dirty="0" smtClean="0"/>
              <a:t>, head y </a:t>
            </a:r>
            <a:r>
              <a:rPr lang="es-ES" dirty="0" err="1" smtClean="0"/>
              <a:t>body</a:t>
            </a:r>
            <a:r>
              <a:rPr lang="es-ES" dirty="0" smtClean="0"/>
              <a:t> son creados automáticamente por los navegadores.</a:t>
            </a:r>
          </a:p>
          <a:p>
            <a:r>
              <a:rPr lang="es-ES" dirty="0" smtClean="0"/>
              <a:t>Ni siquiera son imprescindibles para una validación mínima</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21</a:t>
            </a:fld>
            <a:endParaRPr lang="es-ES">
              <a:solidFill>
                <a:prstClr val="black"/>
              </a:solidFill>
            </a:endParaRPr>
          </a:p>
        </p:txBody>
      </p:sp>
    </p:spTree>
    <p:extLst>
      <p:ext uri="{BB962C8B-B14F-4D97-AF65-F5344CB8AC3E}">
        <p14:creationId xmlns:p14="http://schemas.microsoft.com/office/powerpoint/2010/main" val="78333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22</a:t>
            </a:fld>
            <a:endParaRPr lang="es-ES">
              <a:solidFill>
                <a:prstClr val="black"/>
              </a:solidFill>
            </a:endParaRPr>
          </a:p>
        </p:txBody>
      </p:sp>
    </p:spTree>
    <p:extLst>
      <p:ext uri="{BB962C8B-B14F-4D97-AF65-F5344CB8AC3E}">
        <p14:creationId xmlns:p14="http://schemas.microsoft.com/office/powerpoint/2010/main" val="2088156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Todas ellas implican "secciones" del documento y por tanto se reflejan en el esquema</a:t>
            </a:r>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24</a:t>
            </a:fld>
            <a:endParaRPr lang="es-ES">
              <a:solidFill>
                <a:prstClr val="black"/>
              </a:solidFill>
            </a:endParaRPr>
          </a:p>
        </p:txBody>
      </p:sp>
    </p:spTree>
    <p:extLst>
      <p:ext uri="{BB962C8B-B14F-4D97-AF65-F5344CB8AC3E}">
        <p14:creationId xmlns:p14="http://schemas.microsoft.com/office/powerpoint/2010/main" val="1364952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26</a:t>
            </a:fld>
            <a:endParaRPr lang="es-ES">
              <a:solidFill>
                <a:prstClr val="black"/>
              </a:solidFill>
            </a:endParaRPr>
          </a:p>
        </p:txBody>
      </p:sp>
    </p:spTree>
    <p:extLst>
      <p:ext uri="{BB962C8B-B14F-4D97-AF65-F5344CB8AC3E}">
        <p14:creationId xmlns:p14="http://schemas.microsoft.com/office/powerpoint/2010/main" val="1816478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27</a:t>
            </a:fld>
            <a:endParaRPr lang="es-ES">
              <a:solidFill>
                <a:prstClr val="black"/>
              </a:solidFill>
            </a:endParaRPr>
          </a:p>
        </p:txBody>
      </p:sp>
    </p:spTree>
    <p:extLst>
      <p:ext uri="{BB962C8B-B14F-4D97-AF65-F5344CB8AC3E}">
        <p14:creationId xmlns:p14="http://schemas.microsoft.com/office/powerpoint/2010/main" val="3349665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smtClean="0"/>
              <a:t>1980: mientras trabaja en el CERN, Tim </a:t>
            </a:r>
            <a:r>
              <a:rPr lang="es-ES" dirty="0" err="1" smtClean="0"/>
              <a:t>Berners</a:t>
            </a:r>
            <a:r>
              <a:rPr lang="es-ES" dirty="0" smtClean="0"/>
              <a:t>-Lee escribe un programa llamado </a:t>
            </a:r>
            <a:r>
              <a:rPr lang="es-ES" dirty="0" err="1" smtClean="0"/>
              <a:t>Enquire-Within-Upon-Everything</a:t>
            </a:r>
            <a:r>
              <a:rPr lang="es-ES" dirty="0" smtClean="0"/>
              <a:t>, que permite crear enlaces entre nodos. Un nodo posee un título, un tipo y una lista de enlaces.</a:t>
            </a:r>
          </a:p>
          <a:p>
            <a:r>
              <a:rPr lang="es-ES" dirty="0" smtClean="0"/>
              <a:t>Tras el informe interno </a:t>
            </a:r>
            <a:r>
              <a:rPr lang="es-ES" i="1" u="sng" dirty="0" err="1" smtClean="0"/>
              <a:t>Information</a:t>
            </a:r>
            <a:r>
              <a:rPr lang="es-ES" i="1" u="sng" dirty="0" smtClean="0"/>
              <a:t> Management: A </a:t>
            </a:r>
            <a:r>
              <a:rPr lang="es-ES" i="1" u="sng" dirty="0" err="1" smtClean="0"/>
              <a:t>Proposal</a:t>
            </a:r>
            <a:r>
              <a:rPr lang="es-ES" i="1" u="sng" dirty="0" smtClean="0"/>
              <a:t> (1989)</a:t>
            </a:r>
            <a:r>
              <a:rPr lang="es-ES" dirty="0" smtClean="0"/>
              <a:t>, el CERN adquiere un ordenador </a:t>
            </a:r>
            <a:r>
              <a:rPr lang="es-ES" dirty="0" err="1" smtClean="0"/>
              <a:t>NeXT</a:t>
            </a:r>
            <a:r>
              <a:rPr lang="es-ES" dirty="0" smtClean="0"/>
              <a:t> que permite a Tim seguir adelante y crear un sistema global de hipertexto.</a:t>
            </a:r>
          </a:p>
          <a:p>
            <a:endParaRPr lang="es-ES" dirty="0" smtClean="0"/>
          </a:p>
          <a:p>
            <a:r>
              <a:rPr lang="es-ES" dirty="0" smtClean="0"/>
              <a:t>El proyecto se denomina </a:t>
            </a:r>
            <a:r>
              <a:rPr lang="es-ES" dirty="0" err="1" smtClean="0"/>
              <a:t>World</a:t>
            </a:r>
            <a:r>
              <a:rPr lang="es-ES" dirty="0" smtClean="0"/>
              <a:t> Wide Web y el programa </a:t>
            </a:r>
            <a:r>
              <a:rPr lang="es-ES" dirty="0" err="1" smtClean="0"/>
              <a:t>WorldWideWeb</a:t>
            </a:r>
            <a:r>
              <a:rPr lang="es-ES" dirty="0" smtClean="0"/>
              <a:t>, después de descartar una serie de nombres: </a:t>
            </a:r>
            <a:r>
              <a:rPr lang="es-ES" dirty="0" err="1" smtClean="0"/>
              <a:t>Information</a:t>
            </a:r>
            <a:r>
              <a:rPr lang="es-ES" dirty="0" smtClean="0"/>
              <a:t> </a:t>
            </a:r>
            <a:r>
              <a:rPr lang="es-ES" dirty="0" err="1" smtClean="0"/>
              <a:t>Mesh</a:t>
            </a:r>
            <a:r>
              <a:rPr lang="es-ES" dirty="0" smtClean="0"/>
              <a:t>, Mine of </a:t>
            </a:r>
            <a:r>
              <a:rPr lang="es-ES" dirty="0" err="1" smtClean="0"/>
              <a:t>Information</a:t>
            </a:r>
            <a:r>
              <a:rPr lang="es-ES" dirty="0" smtClean="0"/>
              <a:t> e </a:t>
            </a:r>
            <a:r>
              <a:rPr lang="es-ES" dirty="0" err="1" smtClean="0"/>
              <a:t>Information</a:t>
            </a:r>
            <a:r>
              <a:rPr lang="es-ES" dirty="0" smtClean="0"/>
              <a:t> Mine.</a:t>
            </a:r>
          </a:p>
          <a:p>
            <a:r>
              <a:rPr lang="es-ES" dirty="0" smtClean="0"/>
              <a:t>El proyecto de TBL implica 3 elementos:</a:t>
            </a:r>
          </a:p>
          <a:p>
            <a:pPr marL="171450" indent="-171450">
              <a:buFontTx/>
              <a:buChar char="-"/>
            </a:pPr>
            <a:r>
              <a:rPr lang="es-ES" dirty="0" smtClean="0"/>
              <a:t>Crear un formato para escribir los documentos ?</a:t>
            </a:r>
            <a:r>
              <a:rPr lang="es-ES" baseline="0" dirty="0" smtClean="0"/>
              <a:t> HTML</a:t>
            </a:r>
            <a:endParaRPr lang="es-ES" dirty="0" smtClean="0"/>
          </a:p>
          <a:p>
            <a:pPr marL="171450" indent="-171450">
              <a:buFontTx/>
              <a:buChar char="-"/>
            </a:pPr>
            <a:r>
              <a:rPr lang="es-ES" dirty="0" smtClean="0"/>
              <a:t>Desarrollar un método para representar los enlaces entre los documentos ? URL</a:t>
            </a:r>
          </a:p>
          <a:p>
            <a:pPr marL="171450" indent="-171450">
              <a:buFontTx/>
              <a:buChar char="-"/>
            </a:pPr>
            <a:r>
              <a:rPr lang="es-ES" dirty="0" smtClean="0"/>
              <a:t>Definir</a:t>
            </a:r>
            <a:r>
              <a:rPr lang="es-ES" baseline="0" dirty="0" smtClean="0"/>
              <a:t> un protocolo de red para transmitir los documentos de un ordenador a otro ? HTTP</a:t>
            </a:r>
          </a:p>
          <a:p>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Importancia del equipo de </a:t>
            </a:r>
            <a:r>
              <a:rPr lang="es-ES" baseline="0" dirty="0" err="1" smtClean="0"/>
              <a:t>NeXT</a:t>
            </a:r>
            <a:r>
              <a:rPr lang="es-ES" baseline="0" dirty="0" smtClean="0"/>
              <a:t> (de Steve Jobs) y su avanzado S.O. </a:t>
            </a:r>
            <a:r>
              <a:rPr lang="es-ES" sz="1200" dirty="0" err="1" smtClean="0"/>
              <a:t>NeXTStep</a:t>
            </a:r>
            <a:r>
              <a:rPr lang="es-ES" baseline="0" dirty="0" smtClean="0"/>
              <a:t>, que según los propios creadores de la web fue determinante, porque facilitaba mucho la programación</a:t>
            </a:r>
            <a:endParaRPr lang="es-ES" dirty="0" smtClean="0"/>
          </a:p>
          <a:p>
            <a:endParaRPr lang="es-ES" dirty="0" smtClean="0"/>
          </a:p>
          <a:p>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El CERN,</a:t>
            </a:r>
            <a:r>
              <a:rPr lang="es-ES" baseline="0" dirty="0" smtClean="0"/>
              <a:t> </a:t>
            </a:r>
            <a:r>
              <a:rPr lang="fr-FR" sz="1200" b="0" i="0" kern="1200" dirty="0" smtClean="0">
                <a:solidFill>
                  <a:schemeClr val="tx1"/>
                </a:solidFill>
                <a:effectLst/>
                <a:latin typeface="+mn-lt"/>
                <a:ea typeface="+mn-ea"/>
                <a:cs typeface="+mn-cs"/>
              </a:rPr>
              <a:t>Conseil Européen pour la Recherche Nucléaire, </a:t>
            </a:r>
            <a:r>
              <a:rPr lang="fr-FR" sz="1200" b="0" i="0" kern="1200" dirty="0" err="1" smtClean="0">
                <a:solidFill>
                  <a:schemeClr val="tx1"/>
                </a:solidFill>
                <a:effectLst/>
                <a:latin typeface="+mn-lt"/>
                <a:ea typeface="+mn-ea"/>
                <a:cs typeface="+mn-cs"/>
              </a:rPr>
              <a:t>posteriormente</a:t>
            </a:r>
            <a:r>
              <a:rPr lang="fr-FR" sz="1200" b="0" i="0" kern="1200" dirty="0" smtClean="0">
                <a:solidFill>
                  <a:schemeClr val="tx1"/>
                </a:solidFill>
                <a:effectLst/>
                <a:latin typeface="+mn-lt"/>
                <a:ea typeface="+mn-ea"/>
                <a:cs typeface="+mn-cs"/>
              </a:rPr>
              <a:t> </a:t>
            </a:r>
            <a:r>
              <a:rPr lang="es-ES" sz="1200" b="0" i="0" kern="1200" dirty="0" smtClean="0">
                <a:solidFill>
                  <a:schemeClr val="tx1"/>
                </a:solidFill>
                <a:effectLst/>
                <a:latin typeface="+mn-lt"/>
                <a:ea typeface="+mn-ea"/>
                <a:cs typeface="+mn-cs"/>
              </a:rPr>
              <a:t>Organización Europea para la Investigación Nuclear es desde 1954 el mayor laboratorio de investigación en física de partículas a nivel mundial. Está situado cerca de Ginebra, en la frontera entre Francia y Suiza, entre la comuna de </a:t>
            </a:r>
            <a:r>
              <a:rPr lang="es-ES" sz="1200" b="0" i="0" kern="1200" dirty="0" err="1" smtClean="0">
                <a:solidFill>
                  <a:schemeClr val="tx1"/>
                </a:solidFill>
                <a:effectLst/>
                <a:latin typeface="+mn-lt"/>
                <a:ea typeface="+mn-ea"/>
                <a:cs typeface="+mn-cs"/>
              </a:rPr>
              <a:t>Meyrin</a:t>
            </a:r>
            <a:r>
              <a:rPr lang="es-ES" sz="1200" b="0" i="0" kern="1200" dirty="0" smtClean="0">
                <a:solidFill>
                  <a:schemeClr val="tx1"/>
                </a:solidFill>
                <a:effectLst/>
                <a:latin typeface="+mn-lt"/>
                <a:ea typeface="+mn-ea"/>
                <a:cs typeface="+mn-cs"/>
              </a:rPr>
              <a:t> (en el Cantón de Ginebra) y la comuna de Saint-</a:t>
            </a:r>
            <a:r>
              <a:rPr lang="es-ES" sz="1200" b="0" i="0" kern="1200" dirty="0" err="1" smtClean="0">
                <a:solidFill>
                  <a:schemeClr val="tx1"/>
                </a:solidFill>
                <a:effectLst/>
                <a:latin typeface="+mn-lt"/>
                <a:ea typeface="+mn-ea"/>
                <a:cs typeface="+mn-cs"/>
              </a:rPr>
              <a:t>Genis</a:t>
            </a:r>
            <a:r>
              <a:rPr lang="es-ES" sz="1200" b="0" i="0" kern="1200" dirty="0" smtClean="0">
                <a:solidFill>
                  <a:schemeClr val="tx1"/>
                </a:solidFill>
                <a:effectLst/>
                <a:latin typeface="+mn-lt"/>
                <a:ea typeface="+mn-ea"/>
                <a:cs typeface="+mn-cs"/>
              </a:rPr>
              <a:t>-</a:t>
            </a:r>
            <a:r>
              <a:rPr lang="es-ES" sz="1200" b="0" i="0" kern="1200" dirty="0" err="1" smtClean="0">
                <a:solidFill>
                  <a:schemeClr val="tx1"/>
                </a:solidFill>
                <a:effectLst/>
                <a:latin typeface="+mn-lt"/>
                <a:ea typeface="+mn-ea"/>
                <a:cs typeface="+mn-cs"/>
              </a:rPr>
              <a:t>Pouilly</a:t>
            </a:r>
            <a:r>
              <a:rPr lang="es-ES" sz="1200" b="0" i="0" kern="1200" dirty="0" smtClean="0">
                <a:solidFill>
                  <a:schemeClr val="tx1"/>
                </a:solidFill>
                <a:effectLst/>
                <a:latin typeface="+mn-lt"/>
                <a:ea typeface="+mn-ea"/>
                <a:cs typeface="+mn-cs"/>
              </a:rPr>
              <a:t> (en el departamento de Ain).</a:t>
            </a:r>
            <a:endParaRPr lang="es-ES" dirty="0" smtClean="0"/>
          </a:p>
          <a:p>
            <a:endParaRPr lang="es-ES" dirty="0" smtClean="0"/>
          </a:p>
          <a:p>
            <a:pPr marL="0" indent="0">
              <a:buFont typeface="Arial" panose="020B0604020202020204" pitchFamily="34" charset="0"/>
              <a:buNone/>
            </a:pPr>
            <a:endParaRPr lang="es-ES" dirty="0" smtClean="0"/>
          </a:p>
          <a:p>
            <a:pPr marL="0" indent="0">
              <a:buFont typeface="Arial" panose="020B0604020202020204" pitchFamily="34" charset="0"/>
              <a:buNone/>
            </a:pP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3</a:t>
            </a:fld>
            <a:endParaRPr lang="es-ES">
              <a:solidFill>
                <a:prstClr val="black"/>
              </a:solidFill>
            </a:endParaRPr>
          </a:p>
        </p:txBody>
      </p:sp>
    </p:spTree>
    <p:extLst>
      <p:ext uri="{BB962C8B-B14F-4D97-AF65-F5344CB8AC3E}">
        <p14:creationId xmlns:p14="http://schemas.microsoft.com/office/powerpoint/2010/main" val="344044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28</a:t>
            </a:fld>
            <a:endParaRPr lang="es-ES">
              <a:solidFill>
                <a:prstClr val="black"/>
              </a:solidFill>
            </a:endParaRPr>
          </a:p>
        </p:txBody>
      </p:sp>
    </p:spTree>
    <p:extLst>
      <p:ext uri="{BB962C8B-B14F-4D97-AF65-F5344CB8AC3E}">
        <p14:creationId xmlns:p14="http://schemas.microsoft.com/office/powerpoint/2010/main" val="775567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29</a:t>
            </a:fld>
            <a:endParaRPr lang="es-ES">
              <a:solidFill>
                <a:prstClr val="black"/>
              </a:solidFill>
            </a:endParaRPr>
          </a:p>
        </p:txBody>
      </p:sp>
    </p:spTree>
    <p:extLst>
      <p:ext uri="{BB962C8B-B14F-4D97-AF65-F5344CB8AC3E}">
        <p14:creationId xmlns:p14="http://schemas.microsoft.com/office/powerpoint/2010/main" val="953825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30</a:t>
            </a:fld>
            <a:endParaRPr lang="es-ES">
              <a:solidFill>
                <a:prstClr val="black"/>
              </a:solidFill>
            </a:endParaRPr>
          </a:p>
        </p:txBody>
      </p:sp>
    </p:spTree>
    <p:extLst>
      <p:ext uri="{BB962C8B-B14F-4D97-AF65-F5344CB8AC3E}">
        <p14:creationId xmlns:p14="http://schemas.microsoft.com/office/powerpoint/2010/main" val="195435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31</a:t>
            </a:fld>
            <a:endParaRPr lang="es-ES">
              <a:solidFill>
                <a:prstClr val="black"/>
              </a:solidFill>
            </a:endParaRPr>
          </a:p>
        </p:txBody>
      </p:sp>
    </p:spTree>
    <p:extLst>
      <p:ext uri="{BB962C8B-B14F-4D97-AF65-F5344CB8AC3E}">
        <p14:creationId xmlns:p14="http://schemas.microsoft.com/office/powerpoint/2010/main" val="3504311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&lt;h5&gt; y &lt;h6&gt; corresponden a textos reducidos</a:t>
            </a:r>
          </a:p>
          <a:p>
            <a:r>
              <a:rPr lang="es-ES" dirty="0" smtClean="0"/>
              <a:t>&lt;</a:t>
            </a:r>
            <a:r>
              <a:rPr lang="es-ES" dirty="0" err="1" smtClean="0"/>
              <a:t>hgroup</a:t>
            </a:r>
            <a:r>
              <a:rPr lang="es-ES" dirty="0" smtClean="0"/>
              <a:t>&gt;: solo el primer encabezado aparecerá en índices o esquemas</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33</a:t>
            </a:fld>
            <a:endParaRPr lang="es-ES">
              <a:solidFill>
                <a:prstClr val="black"/>
              </a:solidFill>
            </a:endParaRPr>
          </a:p>
        </p:txBody>
      </p:sp>
    </p:spTree>
    <p:extLst>
      <p:ext uri="{BB962C8B-B14F-4D97-AF65-F5344CB8AC3E}">
        <p14:creationId xmlns:p14="http://schemas.microsoft.com/office/powerpoint/2010/main" val="3702210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Figure es un div (normalmente</a:t>
            </a:r>
            <a:r>
              <a:rPr lang="es-ES" baseline="0" dirty="0" smtClean="0"/>
              <a:t> con un margen ya fijado en el navegador</a:t>
            </a:r>
            <a:r>
              <a:rPr lang="es-ES" dirty="0" smtClean="0"/>
              <a:t>)</a:t>
            </a:r>
          </a:p>
          <a:p>
            <a:r>
              <a:rPr lang="es-ES" dirty="0" smtClean="0"/>
              <a:t>Lo importante es </a:t>
            </a:r>
          </a:p>
          <a:p>
            <a:pPr marL="171450" indent="-171450">
              <a:buFont typeface="Arial" panose="020B0604020202020204" pitchFamily="34" charset="0"/>
              <a:buChar char="•"/>
            </a:pPr>
            <a:r>
              <a:rPr lang="es-ES" dirty="0" smtClean="0"/>
              <a:t>su carácter semántico, específicamente asociado a imágenes</a:t>
            </a:r>
          </a:p>
          <a:p>
            <a:pPr marL="171450" indent="-171450">
              <a:buFont typeface="Arial" panose="020B0604020202020204" pitchFamily="34" charset="0"/>
              <a:buChar char="•"/>
            </a:pPr>
            <a:r>
              <a:rPr lang="es-ES" dirty="0" smtClean="0"/>
              <a:t>La posibilidad de incorporarle pies de foto.</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35</a:t>
            </a:fld>
            <a:endParaRPr lang="es-ES">
              <a:solidFill>
                <a:prstClr val="black"/>
              </a:solidFill>
            </a:endParaRPr>
          </a:p>
        </p:txBody>
      </p:sp>
    </p:spTree>
    <p:extLst>
      <p:ext uri="{BB962C8B-B14F-4D97-AF65-F5344CB8AC3E}">
        <p14:creationId xmlns:p14="http://schemas.microsoft.com/office/powerpoint/2010/main" val="115965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36</a:t>
            </a:fld>
            <a:endParaRPr lang="es-ES">
              <a:solidFill>
                <a:prstClr val="black"/>
              </a:solidFill>
            </a:endParaRPr>
          </a:p>
        </p:txBody>
      </p:sp>
    </p:spTree>
    <p:extLst>
      <p:ext uri="{BB962C8B-B14F-4D97-AF65-F5344CB8AC3E}">
        <p14:creationId xmlns:p14="http://schemas.microsoft.com/office/powerpoint/2010/main" val="2648788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elemento b representa un fragmento de texto del que </a:t>
            </a:r>
            <a:r>
              <a:rPr lang="es-ES" b="1" dirty="0" smtClean="0"/>
              <a:t>se llama la atención con fines utilitarios</a:t>
            </a:r>
            <a:r>
              <a:rPr lang="es-ES" dirty="0" smtClean="0"/>
              <a:t> sin concederle ninguna importancia extra y sin que implique ningún cambio de tono o de estado de ánimo.</a:t>
            </a:r>
          </a:p>
          <a:p>
            <a:r>
              <a:rPr lang="es-ES" dirty="0" smtClean="0"/>
              <a:t>E.g palabras clave en el resumen de un</a:t>
            </a:r>
            <a:r>
              <a:rPr lang="es-ES" baseline="0" dirty="0" smtClean="0"/>
              <a:t> </a:t>
            </a:r>
            <a:r>
              <a:rPr lang="es-ES" dirty="0" smtClean="0"/>
              <a:t>documento, nombres de producto, palabras procesables en el software interactivo orientado a texto…</a:t>
            </a:r>
          </a:p>
          <a:p>
            <a:endParaRPr lang="en-US" dirty="0" smtClean="0"/>
          </a:p>
          <a:p>
            <a:r>
              <a:rPr lang="es-ES" dirty="0" smtClean="0"/>
              <a:t>El elemento i representa un fragmento de texto que implique un </a:t>
            </a:r>
            <a:r>
              <a:rPr lang="es-ES" b="1" dirty="0" smtClean="0"/>
              <a:t>cambio de tono o de estado de ánimo</a:t>
            </a:r>
            <a:r>
              <a:rPr lang="es-ES" dirty="0" smtClean="0"/>
              <a:t>, o cualquier otra desviación de la  prosa normal que en cualquier manera indique una calidad diferente de texto.,</a:t>
            </a:r>
          </a:p>
          <a:p>
            <a:r>
              <a:rPr lang="es-ES" dirty="0" smtClean="0"/>
              <a:t>E.g. una designación taxonómica, un término técnico, una frase idiomática en otro lenguaje, un pensamiento  o un nombre de barco.</a:t>
            </a:r>
          </a:p>
          <a:p>
            <a:endParaRPr lang="es-ES" dirty="0" smtClean="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37</a:t>
            </a:fld>
            <a:endParaRPr lang="es-ES">
              <a:solidFill>
                <a:prstClr val="black"/>
              </a:solidFill>
            </a:endParaRPr>
          </a:p>
        </p:txBody>
      </p:sp>
    </p:spTree>
    <p:extLst>
      <p:ext uri="{BB962C8B-B14F-4D97-AF65-F5344CB8AC3E}">
        <p14:creationId xmlns:p14="http://schemas.microsoft.com/office/powerpoint/2010/main" val="1908119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elemento u  representa un fragmento de texto con una anotación no textual desarticulada pero generada explícitamente. Dicha anotación puede suponer indicar un nombre propio en un texto en chino (una marca de nombre propio chino), o indicar que un texto esta escrito de forma incorrecta.</a:t>
            </a:r>
          </a:p>
          <a:p>
            <a:endParaRPr lang="es-ES" dirty="0" smtClean="0"/>
          </a:p>
          <a:p>
            <a:r>
              <a:rPr lang="es-ES" dirty="0" smtClean="0"/>
              <a:t>El elemento s representa el contenido que ya no es correcto o relevante.</a:t>
            </a:r>
          </a:p>
          <a:p>
            <a:endParaRPr lang="es-ES" dirty="0" smtClean="0"/>
          </a:p>
          <a:p>
            <a:r>
              <a:rPr lang="es-ES" dirty="0" smtClean="0"/>
              <a:t>El elemento </a:t>
            </a:r>
            <a:r>
              <a:rPr lang="es-ES" dirty="0" err="1" smtClean="0"/>
              <a:t>small</a:t>
            </a:r>
            <a:r>
              <a:rPr lang="es-ES" dirty="0" smtClean="0"/>
              <a:t> representa comentarios secundarios como la letra pequeña,</a:t>
            </a:r>
            <a:r>
              <a:rPr lang="es-ES" baseline="0" dirty="0" smtClean="0"/>
              <a:t> utilizada habitualmente para renuncias, advertencias, restricciones legales o derechos de autor.</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38</a:t>
            </a:fld>
            <a:endParaRPr lang="es-ES">
              <a:solidFill>
                <a:prstClr val="black"/>
              </a:solidFill>
            </a:endParaRPr>
          </a:p>
        </p:txBody>
      </p:sp>
    </p:spTree>
    <p:extLst>
      <p:ext uri="{BB962C8B-B14F-4D97-AF65-F5344CB8AC3E}">
        <p14:creationId xmlns:p14="http://schemas.microsoft.com/office/powerpoint/2010/main" val="2354241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código, instrucciones de ordenador,...</a:t>
            </a:r>
          </a:p>
          <a:p>
            <a:r>
              <a:rPr lang="es-ES" dirty="0" smtClean="0"/>
              <a:t>ejemplos, muestras, muchas veces lo mismo que </a:t>
            </a:r>
            <a:r>
              <a:rPr lang="es-ES" dirty="0" err="1" smtClean="0"/>
              <a:t>code</a:t>
            </a:r>
            <a:endParaRPr lang="es-ES" dirty="0" smtClean="0"/>
          </a:p>
          <a:p>
            <a:r>
              <a:rPr lang="es-ES" dirty="0" smtClean="0"/>
              <a:t>variables, argumentos de comandos</a:t>
            </a:r>
          </a:p>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Monospace:Texto</a:t>
            </a:r>
            <a:r>
              <a:rPr lang="es-ES" dirty="0" smtClean="0"/>
              <a:t> con fuente de espacio fijo</a:t>
            </a:r>
          </a:p>
          <a:p>
            <a:endParaRPr lang="es-ES" dirty="0" smtClean="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39</a:t>
            </a:fld>
            <a:endParaRPr lang="es-ES">
              <a:solidFill>
                <a:prstClr val="black"/>
              </a:solidFill>
            </a:endParaRPr>
          </a:p>
        </p:txBody>
      </p:sp>
    </p:spTree>
    <p:extLst>
      <p:ext uri="{BB962C8B-B14F-4D97-AF65-F5344CB8AC3E}">
        <p14:creationId xmlns:p14="http://schemas.microsoft.com/office/powerpoint/2010/main" val="1232069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smtClean="0"/>
              <a:t>Imagen tomada de HTML5 y CSS2, por Alexandra García Milán</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4</a:t>
            </a:fld>
            <a:endParaRPr lang="es-ES">
              <a:solidFill>
                <a:prstClr val="black"/>
              </a:solidFill>
            </a:endParaRPr>
          </a:p>
        </p:txBody>
      </p:sp>
    </p:spTree>
    <p:extLst>
      <p:ext uri="{BB962C8B-B14F-4D97-AF65-F5344CB8AC3E}">
        <p14:creationId xmlns:p14="http://schemas.microsoft.com/office/powerpoint/2010/main" val="2524460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smtClean="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40</a:t>
            </a:fld>
            <a:endParaRPr lang="es-ES">
              <a:solidFill>
                <a:prstClr val="black"/>
              </a:solidFill>
            </a:endParaRPr>
          </a:p>
        </p:txBody>
      </p:sp>
    </p:spTree>
    <p:extLst>
      <p:ext uri="{BB962C8B-B14F-4D97-AF65-F5344CB8AC3E}">
        <p14:creationId xmlns:p14="http://schemas.microsoft.com/office/powerpoint/2010/main" val="4206332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Según W3C “el elemento time representa una hora en un reloj de 24 horas o una fecha precisa en el calendario</a:t>
            </a:r>
            <a:r>
              <a:rPr lang="es-ES" baseline="0" dirty="0" smtClean="0"/>
              <a:t> gregoriano</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42</a:t>
            </a:fld>
            <a:endParaRPr lang="es-ES">
              <a:solidFill>
                <a:prstClr val="black"/>
              </a:solidFill>
            </a:endParaRPr>
          </a:p>
        </p:txBody>
      </p:sp>
    </p:spTree>
    <p:extLst>
      <p:ext uri="{BB962C8B-B14F-4D97-AF65-F5344CB8AC3E}">
        <p14:creationId xmlns:p14="http://schemas.microsoft.com/office/powerpoint/2010/main" val="11847148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Según W3C: porción de texto marcada o destacada con un propósito de referencia debido a su relevancia en un contexto</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43</a:t>
            </a:fld>
            <a:endParaRPr lang="es-ES">
              <a:solidFill>
                <a:prstClr val="black"/>
              </a:solidFill>
            </a:endParaRPr>
          </a:p>
        </p:txBody>
      </p:sp>
    </p:spTree>
    <p:extLst>
      <p:ext uri="{BB962C8B-B14F-4D97-AF65-F5344CB8AC3E}">
        <p14:creationId xmlns:p14="http://schemas.microsoft.com/office/powerpoint/2010/main" val="32117831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44</a:t>
            </a:fld>
            <a:endParaRPr lang="es-ES">
              <a:solidFill>
                <a:prstClr val="black"/>
              </a:solidFill>
            </a:endParaRPr>
          </a:p>
        </p:txBody>
      </p:sp>
    </p:spTree>
    <p:extLst>
      <p:ext uri="{BB962C8B-B14F-4D97-AF65-F5344CB8AC3E}">
        <p14:creationId xmlns:p14="http://schemas.microsoft.com/office/powerpoint/2010/main" val="2458680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La descripción de los elementos que componen la página incluye información sobre su significado.</a:t>
            </a:r>
          </a:p>
          <a:p>
            <a:r>
              <a:rPr lang="es-ES" dirty="0" smtClean="0"/>
              <a:t>A partir de ese significado</a:t>
            </a:r>
            <a:r>
              <a:rPr lang="es-ES" baseline="0" dirty="0" smtClean="0"/>
              <a:t> se determinará posteriormente el aspecto (formato) de los </a:t>
            </a:r>
            <a:r>
              <a:rPr lang="es-ES" baseline="0" dirty="0" err="1" smtClean="0"/>
              <a:t>elemntos</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45</a:t>
            </a:fld>
            <a:endParaRPr lang="es-ES">
              <a:solidFill>
                <a:prstClr val="black"/>
              </a:solidFill>
            </a:endParaRPr>
          </a:p>
        </p:txBody>
      </p:sp>
    </p:spTree>
    <p:extLst>
      <p:ext uri="{BB962C8B-B14F-4D97-AF65-F5344CB8AC3E}">
        <p14:creationId xmlns:p14="http://schemas.microsoft.com/office/powerpoint/2010/main" val="1286880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Otros ejemplos de </a:t>
            </a:r>
            <a:r>
              <a:rPr lang="es-ES" dirty="0" err="1" smtClean="0"/>
              <a:t>class</a:t>
            </a:r>
            <a:r>
              <a:rPr lang="es-ES" dirty="0" smtClean="0"/>
              <a:t> podrían ser “termino”, “idioma”, “termino en idioma”</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46</a:t>
            </a:fld>
            <a:endParaRPr lang="es-ES">
              <a:solidFill>
                <a:prstClr val="black"/>
              </a:solidFill>
            </a:endParaRPr>
          </a:p>
        </p:txBody>
      </p:sp>
    </p:spTree>
    <p:extLst>
      <p:ext uri="{BB962C8B-B14F-4D97-AF65-F5344CB8AC3E}">
        <p14:creationId xmlns:p14="http://schemas.microsoft.com/office/powerpoint/2010/main" val="3930483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47</a:t>
            </a:fld>
            <a:endParaRPr lang="es-ES">
              <a:solidFill>
                <a:prstClr val="black"/>
              </a:solidFill>
            </a:endParaRPr>
          </a:p>
        </p:txBody>
      </p:sp>
    </p:spTree>
    <p:extLst>
      <p:ext uri="{BB962C8B-B14F-4D97-AF65-F5344CB8AC3E}">
        <p14:creationId xmlns:p14="http://schemas.microsoft.com/office/powerpoint/2010/main" val="2529054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53</a:t>
            </a:fld>
            <a:endParaRPr lang="es-ES">
              <a:solidFill>
                <a:prstClr val="black"/>
              </a:solidFill>
            </a:endParaRPr>
          </a:p>
        </p:txBody>
      </p:sp>
    </p:spTree>
    <p:extLst>
      <p:ext uri="{BB962C8B-B14F-4D97-AF65-F5344CB8AC3E}">
        <p14:creationId xmlns:p14="http://schemas.microsoft.com/office/powerpoint/2010/main" val="42505336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55</a:t>
            </a:fld>
            <a:endParaRPr lang="es-ES">
              <a:solidFill>
                <a:prstClr val="black"/>
              </a:solidFill>
            </a:endParaRPr>
          </a:p>
        </p:txBody>
      </p:sp>
    </p:spTree>
    <p:extLst>
      <p:ext uri="{BB962C8B-B14F-4D97-AF65-F5344CB8AC3E}">
        <p14:creationId xmlns:p14="http://schemas.microsoft.com/office/powerpoint/2010/main" val="1654131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57</a:t>
            </a:fld>
            <a:endParaRPr lang="es-ES">
              <a:solidFill>
                <a:prstClr val="black"/>
              </a:solidFill>
            </a:endParaRPr>
          </a:p>
        </p:txBody>
      </p:sp>
    </p:spTree>
    <p:extLst>
      <p:ext uri="{BB962C8B-B14F-4D97-AF65-F5344CB8AC3E}">
        <p14:creationId xmlns:p14="http://schemas.microsoft.com/office/powerpoint/2010/main" val="279254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smtClean="0"/>
              <a:t>HTML 3.0 fue una propuesta con muchas innovaciones finalmente abandonada</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5</a:t>
            </a:fld>
            <a:endParaRPr lang="es-ES">
              <a:solidFill>
                <a:prstClr val="black"/>
              </a:solidFill>
            </a:endParaRPr>
          </a:p>
        </p:txBody>
      </p:sp>
    </p:spTree>
    <p:extLst>
      <p:ext uri="{BB962C8B-B14F-4D97-AF65-F5344CB8AC3E}">
        <p14:creationId xmlns:p14="http://schemas.microsoft.com/office/powerpoint/2010/main" val="3654368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60</a:t>
            </a:fld>
            <a:endParaRPr lang="es-ES">
              <a:solidFill>
                <a:prstClr val="black"/>
              </a:solidFill>
            </a:endParaRPr>
          </a:p>
        </p:txBody>
      </p:sp>
    </p:spTree>
    <p:extLst>
      <p:ext uri="{BB962C8B-B14F-4D97-AF65-F5344CB8AC3E}">
        <p14:creationId xmlns:p14="http://schemas.microsoft.com/office/powerpoint/2010/main" val="8456600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Como veremos, los nuevos selectores de tipo atributo</a:t>
            </a:r>
            <a:r>
              <a:rPr lang="es-ES" baseline="0" dirty="0" smtClean="0"/>
              <a:t> en CSS3 nos permiten manejar los atributos personalizados como si fueran clases</a:t>
            </a:r>
          </a:p>
          <a:p>
            <a:endParaRPr lang="es-ES" baseline="0" dirty="0" smtClean="0"/>
          </a:p>
          <a:p>
            <a:r>
              <a:rPr lang="es-ES" dirty="0" smtClean="0"/>
              <a:t>cite[data-genero=“novela”] {</a:t>
            </a:r>
            <a:r>
              <a:rPr lang="es-ES" dirty="0" err="1" smtClean="0"/>
              <a:t>color:red</a:t>
            </a:r>
            <a:r>
              <a:rPr lang="es-ES" dirty="0" smtClean="0"/>
              <a:t>;}</a:t>
            </a:r>
          </a:p>
          <a:p>
            <a:endParaRPr lang="es-ES" dirty="0" smtClean="0"/>
          </a:p>
          <a:p>
            <a:r>
              <a:rPr lang="es-ES" dirty="0" smtClean="0"/>
              <a:t>Desde JS o </a:t>
            </a:r>
            <a:r>
              <a:rPr lang="es-ES" dirty="0" err="1" smtClean="0"/>
              <a:t>JQuery</a:t>
            </a:r>
            <a:r>
              <a:rPr lang="es-ES" dirty="0" smtClean="0"/>
              <a:t>, podemos manejarlos como parte del objeto DOM, como cualquier otro atributo.</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62</a:t>
            </a:fld>
            <a:endParaRPr lang="es-ES">
              <a:solidFill>
                <a:prstClr val="black"/>
              </a:solidFill>
            </a:endParaRPr>
          </a:p>
        </p:txBody>
      </p:sp>
    </p:spTree>
    <p:extLst>
      <p:ext uri="{BB962C8B-B14F-4D97-AF65-F5344CB8AC3E}">
        <p14:creationId xmlns:p14="http://schemas.microsoft.com/office/powerpoint/2010/main" val="490698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smtClean="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63</a:t>
            </a:fld>
            <a:endParaRPr lang="es-ES">
              <a:solidFill>
                <a:prstClr val="black"/>
              </a:solidFill>
            </a:endParaRPr>
          </a:p>
        </p:txBody>
      </p:sp>
    </p:spTree>
    <p:extLst>
      <p:ext uri="{BB962C8B-B14F-4D97-AF65-F5344CB8AC3E}">
        <p14:creationId xmlns:p14="http://schemas.microsoft.com/office/powerpoint/2010/main" val="782598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◦SRC: Nos enlaza el archivo de video que queremos reproducir.</a:t>
            </a:r>
          </a:p>
          <a:p>
            <a:r>
              <a:rPr lang="es-ES" dirty="0" smtClean="0"/>
              <a:t>◦WIDTH: Nos define el ancho del video en pixeles.</a:t>
            </a:r>
          </a:p>
          <a:p>
            <a:r>
              <a:rPr lang="es-ES" dirty="0" smtClean="0"/>
              <a:t>◦HEIGHT: Nos define la altura del video en pixeles.</a:t>
            </a:r>
          </a:p>
          <a:p>
            <a:r>
              <a:rPr lang="es-ES" dirty="0" smtClean="0"/>
              <a:t>◦CONTROLS: Nos permite implementar los controles del reproductor por defecto del navegador como, botón </a:t>
            </a:r>
            <a:r>
              <a:rPr lang="es-ES" dirty="0" err="1" smtClean="0"/>
              <a:t>play</a:t>
            </a:r>
            <a:r>
              <a:rPr lang="es-ES" dirty="0" smtClean="0"/>
              <a:t>-pause, </a:t>
            </a:r>
            <a:r>
              <a:rPr lang="es-ES" dirty="0" err="1" smtClean="0"/>
              <a:t>seek</a:t>
            </a:r>
            <a:r>
              <a:rPr lang="es-ES" dirty="0" smtClean="0"/>
              <a:t> y volumen.</a:t>
            </a:r>
          </a:p>
          <a:p>
            <a:r>
              <a:rPr lang="es-ES" dirty="0" smtClean="0"/>
              <a:t>◦AUTOPLAY: Nos permite reproducir el archivo de video desde que se carga la pagina.</a:t>
            </a:r>
          </a:p>
          <a:p>
            <a:r>
              <a:rPr lang="es-ES" dirty="0" smtClean="0"/>
              <a:t>◦PRELOAD: Nos carga un poco el archivo de video antes de iniciar la reproducción en el buffer para que no se trabe por reproducir mas de lo que carga.</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65</a:t>
            </a:fld>
            <a:endParaRPr lang="es-ES">
              <a:solidFill>
                <a:prstClr val="black"/>
              </a:solidFill>
            </a:endParaRPr>
          </a:p>
        </p:txBody>
      </p:sp>
    </p:spTree>
    <p:extLst>
      <p:ext uri="{BB962C8B-B14F-4D97-AF65-F5344CB8AC3E}">
        <p14:creationId xmlns:p14="http://schemas.microsoft.com/office/powerpoint/2010/main" val="7220632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Para incluir múltiples fuentes utilizamos la etiqueta </a:t>
            </a:r>
            <a:r>
              <a:rPr lang="es-ES" dirty="0" err="1" smtClean="0"/>
              <a:t>source</a:t>
            </a:r>
            <a:r>
              <a:rPr lang="es-ES" dirty="0" smtClean="0"/>
              <a:t>, con sus atributos </a:t>
            </a:r>
          </a:p>
          <a:p>
            <a:r>
              <a:rPr lang="es-ES" dirty="0" smtClean="0"/>
              <a:t>SRC: Nos enlaza el archivo de video que queremos reproducir.</a:t>
            </a:r>
          </a:p>
          <a:p>
            <a:r>
              <a:rPr lang="es-ES" dirty="0" err="1" smtClean="0"/>
              <a:t>Type</a:t>
            </a:r>
            <a:r>
              <a:rPr lang="es-ES" dirty="0" smtClean="0"/>
              <a:t>: Le decimos que tipo de video o </a:t>
            </a:r>
            <a:r>
              <a:rPr lang="es-ES" dirty="0" err="1" smtClean="0"/>
              <a:t>codec</a:t>
            </a:r>
            <a:r>
              <a:rPr lang="es-ES" dirty="0" smtClean="0"/>
              <a:t> va reproducir</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66</a:t>
            </a:fld>
            <a:endParaRPr lang="es-ES">
              <a:solidFill>
                <a:prstClr val="black"/>
              </a:solidFill>
            </a:endParaRPr>
          </a:p>
        </p:txBody>
      </p:sp>
    </p:spTree>
    <p:extLst>
      <p:ext uri="{BB962C8B-B14F-4D97-AF65-F5344CB8AC3E}">
        <p14:creationId xmlns:p14="http://schemas.microsoft.com/office/powerpoint/2010/main" val="41004166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SRC: Nos enlaza el archivo de audio que queremos reproducir.</a:t>
            </a:r>
          </a:p>
          <a:p>
            <a:r>
              <a:rPr lang="es-ES" dirty="0" smtClean="0"/>
              <a:t>CONTROLS: Nos permite implementar los controles del reproductor por defecto del navegador como, botón </a:t>
            </a:r>
            <a:r>
              <a:rPr lang="es-ES" dirty="0" err="1" smtClean="0"/>
              <a:t>play</a:t>
            </a:r>
            <a:r>
              <a:rPr lang="es-ES" dirty="0" smtClean="0"/>
              <a:t>-pause, </a:t>
            </a:r>
            <a:r>
              <a:rPr lang="es-ES" dirty="0" err="1" smtClean="0"/>
              <a:t>seek</a:t>
            </a:r>
            <a:r>
              <a:rPr lang="es-ES" dirty="0" smtClean="0"/>
              <a:t> y volumen.</a:t>
            </a:r>
          </a:p>
          <a:p>
            <a:r>
              <a:rPr lang="es-ES" dirty="0" smtClean="0"/>
              <a:t>AUTOPLAY: Nos permite reproducir el archivo de audio desde que se carga la pagina.</a:t>
            </a:r>
          </a:p>
          <a:p>
            <a:r>
              <a:rPr lang="es-ES" dirty="0" smtClean="0"/>
              <a:t>PRELOAD: Nos carga un poco el archivo de </a:t>
            </a:r>
            <a:r>
              <a:rPr lang="es-ES" dirty="0" err="1" smtClean="0"/>
              <a:t>audioantes</a:t>
            </a:r>
            <a:r>
              <a:rPr lang="es-ES" dirty="0" smtClean="0"/>
              <a:t> de iniciar la reproducción en el buffer para que no se trabe por reproducir mas de lo que carga.</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68</a:t>
            </a:fld>
            <a:endParaRPr lang="es-ES">
              <a:solidFill>
                <a:prstClr val="black"/>
              </a:solidFill>
            </a:endParaRPr>
          </a:p>
        </p:txBody>
      </p:sp>
    </p:spTree>
    <p:extLst>
      <p:ext uri="{BB962C8B-B14F-4D97-AF65-F5344CB8AC3E}">
        <p14:creationId xmlns:p14="http://schemas.microsoft.com/office/powerpoint/2010/main" val="624001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69</a:t>
            </a:fld>
            <a:endParaRPr lang="es-ES">
              <a:solidFill>
                <a:prstClr val="black"/>
              </a:solidFill>
            </a:endParaRPr>
          </a:p>
        </p:txBody>
      </p:sp>
    </p:spTree>
    <p:extLst>
      <p:ext uri="{BB962C8B-B14F-4D97-AF65-F5344CB8AC3E}">
        <p14:creationId xmlns:p14="http://schemas.microsoft.com/office/powerpoint/2010/main" val="1491252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71</a:t>
            </a:fld>
            <a:endParaRPr lang="es-ES">
              <a:solidFill>
                <a:prstClr val="black"/>
              </a:solidFill>
            </a:endParaRPr>
          </a:p>
        </p:txBody>
      </p:sp>
    </p:spTree>
    <p:extLst>
      <p:ext uri="{BB962C8B-B14F-4D97-AF65-F5344CB8AC3E}">
        <p14:creationId xmlns:p14="http://schemas.microsoft.com/office/powerpoint/2010/main" val="7480503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&lt;</a:t>
            </a:r>
            <a:r>
              <a:rPr lang="es-ES" sz="1200" kern="1200" dirty="0" err="1" smtClean="0">
                <a:solidFill>
                  <a:schemeClr val="tx1"/>
                </a:solidFill>
                <a:effectLst/>
                <a:latin typeface="+mn-lt"/>
                <a:ea typeface="+mn-ea"/>
                <a:cs typeface="+mn-cs"/>
              </a:rPr>
              <a:t>bgsound</a:t>
            </a:r>
            <a:r>
              <a:rPr lang="es-ES" sz="1200" kern="1200" dirty="0" smtClean="0">
                <a:solidFill>
                  <a:schemeClr val="tx1"/>
                </a:solidFill>
                <a:effectLst/>
                <a:latin typeface="+mn-lt"/>
                <a:ea typeface="+mn-ea"/>
                <a:cs typeface="+mn-cs"/>
              </a:rPr>
              <a:t>&gt;</a:t>
            </a:r>
          </a:p>
          <a:p>
            <a:r>
              <a:rPr lang="es-ES" sz="1200" kern="1200" dirty="0" smtClean="0">
                <a:solidFill>
                  <a:schemeClr val="tx1"/>
                </a:solidFill>
                <a:effectLst/>
                <a:latin typeface="+mn-lt"/>
                <a:ea typeface="+mn-ea"/>
                <a:cs typeface="+mn-cs"/>
              </a:rPr>
              <a:t>&lt;</a:t>
            </a:r>
            <a:r>
              <a:rPr lang="es-ES" sz="1200" kern="1200" dirty="0" err="1" smtClean="0">
                <a:solidFill>
                  <a:schemeClr val="tx1"/>
                </a:solidFill>
                <a:effectLst/>
                <a:latin typeface="+mn-lt"/>
                <a:ea typeface="+mn-ea"/>
                <a:cs typeface="+mn-cs"/>
              </a:rPr>
              <a:t>fn</a:t>
            </a:r>
            <a:r>
              <a:rPr lang="es-ES" sz="1200" kern="1200" dirty="0" smtClean="0">
                <a:solidFill>
                  <a:schemeClr val="tx1"/>
                </a:solidFill>
                <a:effectLst/>
                <a:latin typeface="+mn-lt"/>
                <a:ea typeface="+mn-ea"/>
                <a:cs typeface="+mn-cs"/>
              </a:rPr>
              <a:t>&gt; </a:t>
            </a:r>
            <a:r>
              <a:rPr lang="es-ES" sz="1200" kern="1200" dirty="0" err="1" smtClean="0">
                <a:solidFill>
                  <a:schemeClr val="tx1"/>
                </a:solidFill>
                <a:effectLst/>
                <a:latin typeface="+mn-lt"/>
                <a:ea typeface="+mn-ea"/>
                <a:cs typeface="+mn-cs"/>
              </a:rPr>
              <a:t>footnote</a:t>
            </a:r>
            <a:endParaRPr lang="es-E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&lt;</a:t>
            </a:r>
            <a:r>
              <a:rPr lang="es-ES" sz="1200" kern="1200" dirty="0" err="1" smtClean="0">
                <a:solidFill>
                  <a:schemeClr val="tx1"/>
                </a:solidFill>
                <a:effectLst/>
                <a:latin typeface="+mn-lt"/>
                <a:ea typeface="+mn-ea"/>
                <a:cs typeface="+mn-cs"/>
              </a:rPr>
              <a:t>layer</a:t>
            </a:r>
            <a:r>
              <a:rPr lang="es-ES" sz="1200" kern="1200" dirty="0" smtClean="0">
                <a:solidFill>
                  <a:schemeClr val="tx1"/>
                </a:solidFill>
                <a:effectLst/>
                <a:latin typeface="+mn-lt"/>
                <a:ea typeface="+mn-ea"/>
                <a:cs typeface="+mn-cs"/>
              </a:rPr>
              <a:t>&gt;, &lt;</a:t>
            </a:r>
            <a:r>
              <a:rPr lang="es-ES" sz="1200" kern="1200" dirty="0" err="1" smtClean="0">
                <a:solidFill>
                  <a:schemeClr val="tx1"/>
                </a:solidFill>
                <a:effectLst/>
                <a:latin typeface="+mn-lt"/>
                <a:ea typeface="+mn-ea"/>
                <a:cs typeface="+mn-cs"/>
              </a:rPr>
              <a:t>ilayer</a:t>
            </a:r>
            <a:r>
              <a:rPr lang="es-ES" sz="1200" kern="1200" dirty="0" smtClean="0">
                <a:solidFill>
                  <a:schemeClr val="tx1"/>
                </a:solidFill>
                <a:effectLst/>
                <a:latin typeface="+mn-lt"/>
                <a:ea typeface="+mn-ea"/>
                <a:cs typeface="+mn-cs"/>
              </a:rPr>
              <a:t>&gt; &lt;</a:t>
            </a:r>
            <a:r>
              <a:rPr lang="es-ES" sz="1200" kern="1200" dirty="0" err="1" smtClean="0">
                <a:solidFill>
                  <a:schemeClr val="tx1"/>
                </a:solidFill>
                <a:effectLst/>
                <a:latin typeface="+mn-lt"/>
                <a:ea typeface="+mn-ea"/>
                <a:cs typeface="+mn-cs"/>
              </a:rPr>
              <a:t>nolayer</a:t>
            </a:r>
            <a:r>
              <a:rPr lang="es-ES" sz="1200" kern="1200" dirty="0" smtClean="0">
                <a:solidFill>
                  <a:schemeClr val="tx1"/>
                </a:solidFill>
                <a:effectLst/>
                <a:latin typeface="+mn-lt"/>
                <a:ea typeface="+mn-ea"/>
                <a:cs typeface="+mn-cs"/>
              </a:rPr>
              <a:t>&gt;</a:t>
            </a:r>
          </a:p>
          <a:p>
            <a:r>
              <a:rPr lang="es-ES" sz="1200" kern="1200" dirty="0" smtClean="0">
                <a:solidFill>
                  <a:schemeClr val="tx1"/>
                </a:solidFill>
                <a:effectLst/>
                <a:latin typeface="+mn-lt"/>
                <a:ea typeface="+mn-ea"/>
                <a:cs typeface="+mn-cs"/>
              </a:rPr>
              <a:t>&lt;</a:t>
            </a:r>
            <a:r>
              <a:rPr lang="es-ES" sz="1200" kern="1200" dirty="0" err="1" smtClean="0">
                <a:solidFill>
                  <a:schemeClr val="tx1"/>
                </a:solidFill>
                <a:effectLst/>
                <a:latin typeface="+mn-lt"/>
                <a:ea typeface="+mn-ea"/>
                <a:cs typeface="+mn-cs"/>
              </a:rPr>
              <a:t>listing</a:t>
            </a:r>
            <a:r>
              <a:rPr lang="es-ES" sz="1200" kern="1200" dirty="0" smtClean="0">
                <a:solidFill>
                  <a:schemeClr val="tx1"/>
                </a:solidFill>
                <a:effectLst/>
                <a:latin typeface="+mn-lt"/>
                <a:ea typeface="+mn-ea"/>
                <a:cs typeface="+mn-cs"/>
              </a:rPr>
              <a:t>&gt;</a:t>
            </a:r>
          </a:p>
          <a:p>
            <a:r>
              <a:rPr lang="es-ES" sz="1200" kern="1200" dirty="0" smtClean="0">
                <a:solidFill>
                  <a:schemeClr val="tx1"/>
                </a:solidFill>
                <a:effectLst/>
                <a:latin typeface="+mn-lt"/>
                <a:ea typeface="+mn-ea"/>
                <a:cs typeface="+mn-cs"/>
              </a:rPr>
              <a:t>&lt;</a:t>
            </a:r>
            <a:r>
              <a:rPr lang="es-ES" sz="1200" kern="1200" dirty="0" err="1" smtClean="0">
                <a:solidFill>
                  <a:schemeClr val="tx1"/>
                </a:solidFill>
                <a:effectLst/>
                <a:latin typeface="+mn-lt"/>
                <a:ea typeface="+mn-ea"/>
                <a:cs typeface="+mn-cs"/>
              </a:rPr>
              <a:t>nobr</a:t>
            </a:r>
            <a:r>
              <a:rPr lang="es-ES" sz="1200" kern="1200" dirty="0" smtClean="0">
                <a:solidFill>
                  <a:schemeClr val="tx1"/>
                </a:solidFill>
                <a:effectLst/>
                <a:latin typeface="+mn-lt"/>
                <a:ea typeface="+mn-ea"/>
                <a:cs typeface="+mn-cs"/>
              </a:rPr>
              <a:t>&gt;</a:t>
            </a:r>
          </a:p>
          <a:p>
            <a:r>
              <a:rPr lang="es-ES" sz="1200" kern="1200" dirty="0" smtClean="0">
                <a:solidFill>
                  <a:schemeClr val="tx1"/>
                </a:solidFill>
                <a:effectLst/>
                <a:latin typeface="+mn-lt"/>
                <a:ea typeface="+mn-ea"/>
                <a:cs typeface="+mn-cs"/>
              </a:rPr>
              <a:t>&lt;</a:t>
            </a:r>
            <a:r>
              <a:rPr lang="es-ES" sz="1200" kern="1200" dirty="0" err="1" smtClean="0">
                <a:solidFill>
                  <a:schemeClr val="tx1"/>
                </a:solidFill>
                <a:effectLst/>
                <a:latin typeface="+mn-lt"/>
                <a:ea typeface="+mn-ea"/>
                <a:cs typeface="+mn-cs"/>
              </a:rPr>
              <a:t>noembed</a:t>
            </a:r>
            <a:r>
              <a:rPr lang="es-ES" sz="1200" kern="1200" dirty="0" smtClean="0">
                <a:solidFill>
                  <a:schemeClr val="tx1"/>
                </a:solidFill>
                <a:effectLst/>
                <a:latin typeface="+mn-lt"/>
                <a:ea typeface="+mn-ea"/>
                <a:cs typeface="+mn-cs"/>
              </a:rPr>
              <a:t>&gt;</a:t>
            </a:r>
          </a:p>
          <a:p>
            <a:r>
              <a:rPr lang="es-ES" sz="1200" kern="1200" dirty="0" smtClean="0">
                <a:solidFill>
                  <a:schemeClr val="tx1"/>
                </a:solidFill>
                <a:effectLst/>
                <a:latin typeface="+mn-lt"/>
                <a:ea typeface="+mn-ea"/>
                <a:cs typeface="+mn-cs"/>
              </a:rPr>
              <a:t>&lt;</a:t>
            </a:r>
            <a:r>
              <a:rPr lang="es-ES" sz="1200" kern="1200" dirty="0" err="1" smtClean="0">
                <a:solidFill>
                  <a:schemeClr val="tx1"/>
                </a:solidFill>
                <a:effectLst/>
                <a:latin typeface="+mn-lt"/>
                <a:ea typeface="+mn-ea"/>
                <a:cs typeface="+mn-cs"/>
              </a:rPr>
              <a:t>noscript</a:t>
            </a:r>
            <a:r>
              <a:rPr lang="es-ES" sz="1200" kern="1200" dirty="0" smtClean="0">
                <a:solidFill>
                  <a:schemeClr val="tx1"/>
                </a:solidFill>
                <a:effectLst/>
                <a:latin typeface="+mn-lt"/>
                <a:ea typeface="+mn-ea"/>
                <a:cs typeface="+mn-cs"/>
              </a:rPr>
              <a:t>&gt;</a:t>
            </a:r>
          </a:p>
          <a:p>
            <a:r>
              <a:rPr lang="es-ES" sz="1200" kern="1200" dirty="0" smtClean="0">
                <a:solidFill>
                  <a:schemeClr val="tx1"/>
                </a:solidFill>
                <a:effectLst/>
                <a:latin typeface="+mn-lt"/>
                <a:ea typeface="+mn-ea"/>
                <a:cs typeface="+mn-cs"/>
              </a:rPr>
              <a:t>&lt;</a:t>
            </a:r>
            <a:r>
              <a:rPr lang="es-ES" sz="1200" kern="1200" dirty="0" err="1" smtClean="0">
                <a:solidFill>
                  <a:schemeClr val="tx1"/>
                </a:solidFill>
                <a:effectLst/>
                <a:latin typeface="+mn-lt"/>
                <a:ea typeface="+mn-ea"/>
                <a:cs typeface="+mn-cs"/>
              </a:rPr>
              <a:t>plaintext</a:t>
            </a:r>
            <a:r>
              <a:rPr lang="es-ES" sz="1200" kern="1200" dirty="0" smtClean="0">
                <a:solidFill>
                  <a:schemeClr val="tx1"/>
                </a:solidFill>
                <a:effectLst/>
                <a:latin typeface="+mn-lt"/>
                <a:ea typeface="+mn-ea"/>
                <a:cs typeface="+mn-cs"/>
              </a:rPr>
              <a:t>&gt;</a:t>
            </a:r>
          </a:p>
          <a:p>
            <a:r>
              <a:rPr lang="es-ES" sz="1200" kern="1200" dirty="0" smtClean="0">
                <a:solidFill>
                  <a:schemeClr val="tx1"/>
                </a:solidFill>
                <a:effectLst/>
                <a:latin typeface="+mn-lt"/>
                <a:ea typeface="+mn-ea"/>
                <a:cs typeface="+mn-cs"/>
              </a:rPr>
              <a:t>&lt;</a:t>
            </a:r>
            <a:r>
              <a:rPr lang="es-ES" sz="1200" kern="1200" dirty="0" err="1" smtClean="0">
                <a:solidFill>
                  <a:schemeClr val="tx1"/>
                </a:solidFill>
                <a:effectLst/>
                <a:latin typeface="+mn-lt"/>
                <a:ea typeface="+mn-ea"/>
                <a:cs typeface="+mn-cs"/>
              </a:rPr>
              <a:t>spacer</a:t>
            </a:r>
            <a:r>
              <a:rPr lang="es-ES" sz="1200" kern="1200" dirty="0" smtClean="0">
                <a:solidFill>
                  <a:schemeClr val="tx1"/>
                </a:solidFill>
                <a:effectLst/>
                <a:latin typeface="+mn-lt"/>
                <a:ea typeface="+mn-ea"/>
                <a:cs typeface="+mn-cs"/>
              </a:rPr>
              <a:t>&gt;</a:t>
            </a:r>
          </a:p>
          <a:p>
            <a:r>
              <a:rPr lang="es-ES" sz="1200" kern="1200" dirty="0" smtClean="0">
                <a:solidFill>
                  <a:schemeClr val="tx1"/>
                </a:solidFill>
                <a:effectLst/>
                <a:latin typeface="+mn-lt"/>
                <a:ea typeface="+mn-ea"/>
                <a:cs typeface="+mn-cs"/>
              </a:rPr>
              <a:t>&lt;</a:t>
            </a:r>
            <a:r>
              <a:rPr lang="es-ES" sz="1200" kern="1200" dirty="0" err="1" smtClean="0">
                <a:solidFill>
                  <a:schemeClr val="tx1"/>
                </a:solidFill>
                <a:effectLst/>
                <a:latin typeface="+mn-lt"/>
                <a:ea typeface="+mn-ea"/>
                <a:cs typeface="+mn-cs"/>
              </a:rPr>
              <a:t>xml</a:t>
            </a:r>
            <a:r>
              <a:rPr lang="es-ES" sz="1200" kern="1200" dirty="0" smtClean="0">
                <a:solidFill>
                  <a:schemeClr val="tx1"/>
                </a:solidFill>
                <a:effectLst/>
                <a:latin typeface="+mn-lt"/>
                <a:ea typeface="+mn-ea"/>
                <a:cs typeface="+mn-cs"/>
              </a:rPr>
              <a:t>&gt;</a:t>
            </a:r>
          </a:p>
          <a:p>
            <a:r>
              <a:rPr lang="es-ES" sz="1200" kern="1200" dirty="0" smtClean="0">
                <a:solidFill>
                  <a:schemeClr val="tx1"/>
                </a:solidFill>
                <a:effectLst/>
                <a:latin typeface="+mn-lt"/>
                <a:ea typeface="+mn-ea"/>
                <a:cs typeface="+mn-cs"/>
              </a:rPr>
              <a:t>&lt;</a:t>
            </a:r>
            <a:r>
              <a:rPr lang="es-ES" sz="1200" kern="1200" dirty="0" err="1" smtClean="0">
                <a:solidFill>
                  <a:schemeClr val="tx1"/>
                </a:solidFill>
                <a:effectLst/>
                <a:latin typeface="+mn-lt"/>
                <a:ea typeface="+mn-ea"/>
                <a:cs typeface="+mn-cs"/>
              </a:rPr>
              <a:t>xmp</a:t>
            </a:r>
            <a:r>
              <a:rPr lang="es-ES" sz="1200" kern="1200" dirty="0" smtClean="0">
                <a:solidFill>
                  <a:schemeClr val="tx1"/>
                </a:solidFill>
                <a:effectLst/>
                <a:latin typeface="+mn-lt"/>
                <a:ea typeface="+mn-ea"/>
                <a:cs typeface="+mn-cs"/>
              </a:rPr>
              <a:t>&gt;</a:t>
            </a:r>
          </a:p>
          <a:p>
            <a:endParaRPr lang="es-ES" sz="120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72</a:t>
            </a:fld>
            <a:endParaRPr lang="es-ES">
              <a:solidFill>
                <a:prstClr val="black"/>
              </a:solidFill>
            </a:endParaRPr>
          </a:p>
        </p:txBody>
      </p:sp>
    </p:spTree>
    <p:extLst>
      <p:ext uri="{BB962C8B-B14F-4D97-AF65-F5344CB8AC3E}">
        <p14:creationId xmlns:p14="http://schemas.microsoft.com/office/powerpoint/2010/main" val="28156689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http://librosweb.es/tutorial/el-nuevo-elemento-picture-de-html5-para-crear-imagenes-responsive/</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73</a:t>
            </a:fld>
            <a:endParaRPr lang="es-ES"/>
          </a:p>
        </p:txBody>
      </p:sp>
    </p:spTree>
    <p:extLst>
      <p:ext uri="{BB962C8B-B14F-4D97-AF65-F5344CB8AC3E}">
        <p14:creationId xmlns:p14="http://schemas.microsoft.com/office/powerpoint/2010/main" val="3373128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2004 la W3C reabrió el debate de la evolución del HTML</a:t>
            </a:r>
            <a:r>
              <a:rPr lang="es-ES" baseline="0" dirty="0" smtClean="0"/>
              <a:t>, para después decantarse por el desarrollo exclusivo del XHTML.</a:t>
            </a:r>
            <a:endParaRPr lang="es-ES" dirty="0" smtClean="0"/>
          </a:p>
          <a:p>
            <a:r>
              <a:rPr lang="es-ES" dirty="0" smtClean="0"/>
              <a:t>WHATWG,: grupo de trabajo que incluye</a:t>
            </a:r>
            <a:r>
              <a:rPr lang="es-ES" baseline="0" dirty="0" smtClean="0"/>
              <a:t> a </a:t>
            </a:r>
            <a:r>
              <a:rPr lang="es-ES" dirty="0" smtClean="0"/>
              <a:t>Apple, Mozilla y Opera. Su  proyecto se basa en la compatibilidad con tecnologías anteriores.</a:t>
            </a:r>
          </a:p>
          <a:p>
            <a:endParaRPr lang="es-ES" dirty="0" smtClean="0"/>
          </a:p>
          <a:p>
            <a:r>
              <a:rPr lang="es-ES" dirty="0" smtClean="0"/>
              <a:t>En 2009 el W3C renuncia definitivamente a XHTML 2</a:t>
            </a:r>
          </a:p>
          <a:p>
            <a:r>
              <a:rPr lang="es-ES" dirty="0" smtClean="0"/>
              <a:t>WHATWG y W3C trabajan en paralelo en HTML5</a:t>
            </a:r>
          </a:p>
          <a:p>
            <a:r>
              <a:rPr lang="es-ES" dirty="0" smtClean="0"/>
              <a:t>En diciembre de 2012</a:t>
            </a:r>
            <a:r>
              <a:rPr lang="es-ES" baseline="0" dirty="0" smtClean="0"/>
              <a:t> HTML5 es designado </a:t>
            </a:r>
            <a:r>
              <a:rPr lang="es-ES" baseline="0" dirty="0" err="1" smtClean="0"/>
              <a:t>com</a:t>
            </a:r>
            <a:r>
              <a:rPr lang="es-ES" baseline="0" dirty="0" smtClean="0"/>
              <a:t> </a:t>
            </a:r>
            <a:r>
              <a:rPr lang="es-ES" baseline="0" dirty="0" err="1" smtClean="0"/>
              <a:t>Candidate</a:t>
            </a:r>
            <a:r>
              <a:rPr lang="es-ES" baseline="0" dirty="0" smtClean="0"/>
              <a:t> </a:t>
            </a:r>
            <a:r>
              <a:rPr lang="es-ES" baseline="0" dirty="0" err="1" smtClean="0"/>
              <a:t>Recomendaion</a:t>
            </a:r>
            <a:endParaRPr lang="es-ES" baseline="0" dirty="0" smtClean="0"/>
          </a:p>
          <a:p>
            <a:r>
              <a:rPr lang="es-ES" baseline="0" dirty="0" smtClean="0"/>
              <a:t>En Septiembre de 2014 se anuncia la </a:t>
            </a:r>
            <a:r>
              <a:rPr lang="es-ES" baseline="0" dirty="0" err="1" smtClean="0"/>
              <a:t>Recomendation</a:t>
            </a:r>
            <a:r>
              <a:rPr lang="es-ES" baseline="0" dirty="0" smtClean="0"/>
              <a:t> para final de año (2014)</a:t>
            </a:r>
          </a:p>
          <a:p>
            <a:r>
              <a:rPr lang="es-ES" baseline="0" dirty="0" smtClean="0"/>
              <a:t>Se trabaja ya en la especificación 5.1, prevista para 2016.</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7</a:t>
            </a:fld>
            <a:endParaRPr lang="es-ES">
              <a:solidFill>
                <a:prstClr val="black"/>
              </a:solidFill>
            </a:endParaRPr>
          </a:p>
        </p:txBody>
      </p:sp>
    </p:spTree>
    <p:extLst>
      <p:ext uri="{BB962C8B-B14F-4D97-AF65-F5344CB8AC3E}">
        <p14:creationId xmlns:p14="http://schemas.microsoft.com/office/powerpoint/2010/main" val="3408903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Con HTML el programador no tiene este tipo de control sobre los elementos que incluirá en su página. El objetivo de este lenguaje será simplemente describir cómo es una página de manera que examinando esa descripción el navegador del usuario final sea capaz de mostrarlo de la mejor manera posible. </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11</a:t>
            </a:fld>
            <a:endParaRPr lang="es-ES">
              <a:solidFill>
                <a:prstClr val="black"/>
              </a:solidFill>
            </a:endParaRPr>
          </a:p>
        </p:txBody>
      </p:sp>
    </p:spTree>
    <p:extLst>
      <p:ext uri="{BB962C8B-B14F-4D97-AF65-F5344CB8AC3E}">
        <p14:creationId xmlns:p14="http://schemas.microsoft.com/office/powerpoint/2010/main" val="267083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A la hora de describir como se construye la página </a:t>
            </a:r>
            <a:r>
              <a:rPr lang="es-ES" dirty="0" err="1" smtClean="0"/>
              <a:t>html</a:t>
            </a:r>
            <a:r>
              <a:rPr lang="es-ES" dirty="0" smtClean="0"/>
              <a:t>, existen dos tipos de elementos</a:t>
            </a:r>
          </a:p>
          <a:p>
            <a:r>
              <a:rPr lang="es-ES" dirty="0" err="1" smtClean="0"/>
              <a:t>span</a:t>
            </a:r>
            <a:r>
              <a:rPr lang="es-ES" dirty="0" smtClean="0"/>
              <a:t>: periodo, (arcada, palmo)</a:t>
            </a:r>
            <a:r>
              <a:rPr lang="es-ES" baseline="0" dirty="0" smtClean="0"/>
              <a:t> alcance</a:t>
            </a:r>
            <a:endParaRPr lang="es-ES" b="1" dirty="0" smtClean="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12</a:t>
            </a:fld>
            <a:endParaRPr lang="es-ES">
              <a:solidFill>
                <a:prstClr val="black"/>
              </a:solidFill>
            </a:endParaRPr>
          </a:p>
        </p:txBody>
      </p:sp>
    </p:spTree>
    <p:extLst>
      <p:ext uri="{BB962C8B-B14F-4D97-AF65-F5344CB8AC3E}">
        <p14:creationId xmlns:p14="http://schemas.microsoft.com/office/powerpoint/2010/main" val="1314838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Parte del objetivo de estas categorías</a:t>
            </a:r>
            <a:r>
              <a:rPr lang="es-ES" baseline="0" dirty="0" smtClean="0"/>
              <a:t> es delimitar los elementos </a:t>
            </a:r>
            <a:r>
              <a:rPr lang="es-ES" baseline="0" dirty="0" err="1" smtClean="0"/>
              <a:t>Heading</a:t>
            </a:r>
            <a:r>
              <a:rPr lang="es-ES" baseline="0" dirty="0" smtClean="0"/>
              <a:t> y </a:t>
            </a:r>
            <a:r>
              <a:rPr lang="es-ES" baseline="0" dirty="0" err="1" smtClean="0"/>
              <a:t>secctioning</a:t>
            </a:r>
            <a:r>
              <a:rPr lang="es-ES" baseline="0" dirty="0" smtClean="0"/>
              <a:t>, más </a:t>
            </a:r>
            <a:r>
              <a:rPr lang="es-ES" baseline="0" dirty="0" err="1" smtClean="0"/>
              <a:t>alla</a:t>
            </a:r>
            <a:r>
              <a:rPr lang="es-ES" baseline="0" dirty="0" smtClean="0"/>
              <a:t> de su comportamiento tipo bloque, como los que contribuyen esencialmente a definir el esquema del documento, con su evidente valor semántico y de cara u una mayor accesibilidad.</a:t>
            </a:r>
          </a:p>
          <a:p>
            <a:endParaRPr lang="es-ES" baseline="0" dirty="0" smtClean="0"/>
          </a:p>
          <a:p>
            <a:r>
              <a:rPr lang="es-ES" baseline="0" dirty="0" smtClean="0"/>
              <a:t>Otros elementos con su propia personalidad son los </a:t>
            </a:r>
            <a:r>
              <a:rPr lang="es-ES" baseline="0" dirty="0" err="1" smtClean="0"/>
              <a:t>embeded</a:t>
            </a:r>
            <a:r>
              <a:rPr lang="es-ES" baseline="0" dirty="0" smtClean="0"/>
              <a:t> (</a:t>
            </a:r>
            <a:r>
              <a:rPr lang="en-US" sz="1200" b="0" i="0" kern="1200" dirty="0" smtClean="0">
                <a:solidFill>
                  <a:schemeClr val="tx1"/>
                </a:solidFill>
                <a:effectLst/>
                <a:latin typeface="+mn-lt"/>
                <a:ea typeface="+mn-ea"/>
                <a:cs typeface="+mn-cs"/>
              </a:rPr>
              <a:t>images, video, audio, and canvas</a:t>
            </a:r>
            <a:r>
              <a:rPr lang="es-ES" baseline="0" dirty="0" smtClean="0"/>
              <a:t>) </a:t>
            </a:r>
            <a:r>
              <a:rPr lang="es-ES" baseline="0" dirty="0" err="1" smtClean="0"/>
              <a:t>interactive</a:t>
            </a:r>
            <a:r>
              <a:rPr lang="es-ES" baseline="0" dirty="0" smtClean="0"/>
              <a:t> (</a:t>
            </a:r>
            <a:r>
              <a:rPr lang="es-ES" baseline="0" dirty="0" err="1" smtClean="0"/>
              <a:t>forms</a:t>
            </a:r>
            <a:r>
              <a:rPr lang="es-ES" baseline="0" dirty="0" smtClean="0"/>
              <a:t>) y </a:t>
            </a:r>
            <a:r>
              <a:rPr lang="es-ES" baseline="0" dirty="0" err="1" smtClean="0"/>
              <a:t>metadata</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13</a:t>
            </a:fld>
            <a:endParaRPr lang="es-ES">
              <a:solidFill>
                <a:prstClr val="black"/>
              </a:solidFill>
            </a:endParaRPr>
          </a:p>
        </p:txBody>
      </p:sp>
    </p:spTree>
    <p:extLst>
      <p:ext uri="{BB962C8B-B14F-4D97-AF65-F5344CB8AC3E}">
        <p14:creationId xmlns:p14="http://schemas.microsoft.com/office/powerpoint/2010/main" val="3080780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14</a:t>
            </a:fld>
            <a:endParaRPr lang="es-ES">
              <a:solidFill>
                <a:prstClr val="black"/>
              </a:solidFill>
            </a:endParaRPr>
          </a:p>
        </p:txBody>
      </p:sp>
    </p:spTree>
    <p:extLst>
      <p:ext uri="{BB962C8B-B14F-4D97-AF65-F5344CB8AC3E}">
        <p14:creationId xmlns:p14="http://schemas.microsoft.com/office/powerpoint/2010/main" val="339270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115339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538939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721642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443586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165938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6065417" y="5054602"/>
            <a:ext cx="673276" cy="279400"/>
          </a:xfrm>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a:xfrm>
            <a:off x="1921934" y="5054602"/>
            <a:ext cx="4064860" cy="279400"/>
          </a:xfrm>
        </p:spPr>
        <p:txBody>
          <a:bodyPr/>
          <a:lstStyle/>
          <a:p>
            <a:endParaRPr lang="es-ES"/>
          </a:p>
        </p:txBody>
      </p:sp>
      <p:sp>
        <p:nvSpPr>
          <p:cNvPr id="6" name="Slide Number Placeholder 5"/>
          <p:cNvSpPr>
            <a:spLocks noGrp="1"/>
          </p:cNvSpPr>
          <p:nvPr>
            <p:ph type="sldNum" sz="quarter" idx="12"/>
          </p:nvPr>
        </p:nvSpPr>
        <p:spPr>
          <a:xfrm>
            <a:off x="6817317" y="5054602"/>
            <a:ext cx="413483" cy="279400"/>
          </a:xfrm>
        </p:spPr>
        <p:txBody>
          <a:bodyPr/>
          <a:lstStyle/>
          <a:p>
            <a:fld id="{3487A8F2-AE8E-4B85-8185-2D6C7EFD13B5}" type="slidenum">
              <a:rPr lang="es-ES" smtClean="0"/>
              <a:t>‹Nº›</a:t>
            </a:fld>
            <a:endParaRPr lang="es-E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9128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3544164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916290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511AE697-3286-405F-9BEC-1C639E65F999}" type="datetimeFigureOut">
              <a:rPr lang="es-ES" smtClean="0"/>
              <a:t>22/11/2015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1148289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511AE697-3286-405F-9BEC-1C639E65F999}" type="datetimeFigureOut">
              <a:rPr lang="es-ES" smtClean="0"/>
              <a:t>22/11/2015</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3487A8F2-AE8E-4B85-8185-2D6C7EFD13B5}" type="slidenum">
              <a:rPr lang="es-ES" smtClean="0"/>
              <a:t>‹Nº›</a:t>
            </a:fld>
            <a:endParaRPr lang="es-E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8793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6865" y="915338"/>
            <a:ext cx="6798735" cy="767990"/>
          </a:xfrm>
        </p:spPr>
        <p:txBody>
          <a:bodyPr/>
          <a:lstStyle/>
          <a:p>
            <a:r>
              <a:rPr lang="es-ES" dirty="0" smtClean="0"/>
              <a:t>título del patrón</a:t>
            </a:r>
            <a:endParaRPr lang="en-US" dirty="0"/>
          </a:p>
        </p:txBody>
      </p:sp>
      <p:sp>
        <p:nvSpPr>
          <p:cNvPr id="3" name="Date Placeholder 2"/>
          <p:cNvSpPr>
            <a:spLocks noGrp="1"/>
          </p:cNvSpPr>
          <p:nvPr>
            <p:ph type="dt" sz="half" idx="10"/>
          </p:nvPr>
        </p:nvSpPr>
        <p:spPr/>
        <p:txBody>
          <a:bodyPr/>
          <a:lstStyle/>
          <a:p>
            <a:fld id="{511AE697-3286-405F-9BEC-1C639E65F999}" type="datetimeFigureOut">
              <a:rPr lang="es-ES" smtClean="0"/>
              <a:t>22/11/2015</a:t>
            </a:fld>
            <a:endParaRPr lang="es-ES"/>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3487A8F2-AE8E-4B85-8185-2D6C7EFD13B5}" type="slidenum">
              <a:rPr lang="es-ES" smtClean="0"/>
              <a:t>‹Nº›</a:t>
            </a:fld>
            <a:endParaRPr lang="es-ES"/>
          </a:p>
        </p:txBody>
      </p:sp>
      <p:cxnSp>
        <p:nvCxnSpPr>
          <p:cNvPr id="14" name="Straight Connector 13"/>
          <p:cNvCxnSpPr/>
          <p:nvPr/>
        </p:nvCxnSpPr>
        <p:spPr>
          <a:xfrm>
            <a:off x="1278466" y="1980598"/>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084497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4835407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1AE697-3286-405F-9BEC-1C639E65F999}" type="datetimeFigureOut">
              <a:rPr lang="es-ES" smtClean="0"/>
              <a:t>22/11/2015</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3884796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511AE697-3286-405F-9BEC-1C639E65F999}" type="datetimeFigureOut">
              <a:rPr lang="es-ES" smtClean="0"/>
              <a:t>22/11/2015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11688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511AE697-3286-405F-9BEC-1C639E65F999}" type="datetimeFigureOut">
              <a:rPr lang="es-ES" smtClean="0"/>
              <a:t>22/11/2015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4518660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511AE697-3286-405F-9BEC-1C639E65F999}" type="datetimeFigureOut">
              <a:rPr lang="es-ES" smtClean="0"/>
              <a:t>22/11/2015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628868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914848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14945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23575320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75378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s-ES" smtClean="0"/>
              <a:t>Haga clic para modificar el estilo de título del patrón</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15786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2405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2171810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5399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654094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8" name="Footer Placeholder 7"/>
          <p:cNvSpPr>
            <a:spLocks noGrp="1"/>
          </p:cNvSpPr>
          <p:nvPr>
            <p:ph type="ftr" sz="quarter" idx="11"/>
          </p:nvPr>
        </p:nvSpPr>
        <p:spPr/>
        <p:txBody>
          <a:bodyPr/>
          <a:lstStyle/>
          <a:p>
            <a:endParaRPr lang="es-ES">
              <a:solidFill>
                <a:prstClr val="black">
                  <a:tint val="75000"/>
                </a:prstClr>
              </a:solidFill>
            </a:endParaRPr>
          </a:p>
        </p:txBody>
      </p:sp>
      <p:sp>
        <p:nvSpPr>
          <p:cNvPr id="9" name="Slide Number Placeholder 8"/>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30688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lvl1pPr>
              <a:defRPr lang="en-US" sz="3600" b="1" i="1" dirty="0">
                <a:solidFill>
                  <a:srgbClr val="04617B"/>
                </a:solidFill>
                <a:effectLst>
                  <a:outerShdw blurRad="38100" dist="38100" dir="2700000" algn="tl">
                    <a:srgbClr val="C0C0C0"/>
                  </a:outerShdw>
                </a:effectLst>
                <a:latin typeface="Constantia"/>
                <a:cs typeface="+mn-cs"/>
              </a:defRPr>
            </a:lvl1pPr>
          </a:lstStyle>
          <a:p>
            <a:pPr lvl="0" algn="ctr" defTabSz="762000">
              <a:lnSpc>
                <a:spcPct val="100000"/>
              </a:lnSpc>
              <a:spcBef>
                <a:spcPts val="0"/>
              </a:spcBef>
            </a:pPr>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4" name="Footer Placeholder 3"/>
          <p:cNvSpPr>
            <a:spLocks noGrp="1"/>
          </p:cNvSpPr>
          <p:nvPr>
            <p:ph type="ftr" sz="quarter" idx="11"/>
          </p:nvPr>
        </p:nvSpPr>
        <p:spPr/>
        <p:txBody>
          <a:bodyPr/>
          <a:lstStyle/>
          <a:p>
            <a:endParaRPr lang="es-ES">
              <a:solidFill>
                <a:prstClr val="black">
                  <a:tint val="75000"/>
                </a:prstClr>
              </a:solidFill>
            </a:endParaRPr>
          </a:p>
        </p:txBody>
      </p:sp>
      <p:sp>
        <p:nvSpPr>
          <p:cNvPr id="5" name="Slide Number Placeholder 4"/>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90657972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Ejemp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vert="horz" lIns="91440" tIns="45720" rIns="91440" bIns="45720" rtlCol="0" anchor="ctr">
            <a:normAutofit/>
          </a:bodyPr>
          <a:lstStyle>
            <a:lvl1pPr algn="l">
              <a:defRPr lang="en-US" sz="3600" b="1" i="1" dirty="0">
                <a:solidFill>
                  <a:srgbClr val="04617B"/>
                </a:solidFill>
                <a:effectLst>
                  <a:outerShdw blurRad="38100" dist="38100" dir="2700000" algn="tl">
                    <a:srgbClr val="C0C0C0"/>
                  </a:outerShdw>
                </a:effectLst>
                <a:latin typeface="Constantia"/>
                <a:cs typeface="+mn-cs"/>
              </a:defRPr>
            </a:lvl1pPr>
          </a:lstStyle>
          <a:p>
            <a:pPr lvl="0" algn="ctr" defTabSz="762000">
              <a:lnSpc>
                <a:spcPct val="100000"/>
              </a:lnSpc>
              <a:spcBef>
                <a:spcPts val="0"/>
              </a:spcBef>
            </a:pPr>
            <a:r>
              <a:rPr lang="es-ES" dirty="0" smtClean="0"/>
              <a:t>Ejemplo: título</a:t>
            </a:r>
            <a:endParaRPr lang="en-US" dirty="0"/>
          </a:p>
        </p:txBody>
      </p:sp>
      <p:sp>
        <p:nvSpPr>
          <p:cNvPr id="3" name="Date Placeholder 2"/>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4" name="Footer Placeholder 3"/>
          <p:cNvSpPr>
            <a:spLocks noGrp="1"/>
          </p:cNvSpPr>
          <p:nvPr>
            <p:ph type="ftr" sz="quarter" idx="11"/>
          </p:nvPr>
        </p:nvSpPr>
        <p:spPr/>
        <p:txBody>
          <a:bodyPr/>
          <a:lstStyle/>
          <a:p>
            <a:endParaRPr lang="es-ES">
              <a:solidFill>
                <a:prstClr val="black">
                  <a:tint val="75000"/>
                </a:prstClr>
              </a:solidFill>
            </a:endParaRPr>
          </a:p>
        </p:txBody>
      </p:sp>
      <p:sp>
        <p:nvSpPr>
          <p:cNvPr id="5" name="Slide Number Placeholder 4"/>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
        <p:nvSpPr>
          <p:cNvPr id="6" name="Rectángulo 5"/>
          <p:cNvSpPr/>
          <p:nvPr userDrawn="1"/>
        </p:nvSpPr>
        <p:spPr>
          <a:xfrm>
            <a:off x="8679545"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prstClr val="black"/>
              </a:solidFill>
            </a:endParaRPr>
          </a:p>
        </p:txBody>
      </p:sp>
      <p:sp>
        <p:nvSpPr>
          <p:cNvPr id="7" name="Pentágono 6"/>
          <p:cNvSpPr/>
          <p:nvPr userDrawn="1"/>
        </p:nvSpPr>
        <p:spPr>
          <a:xfrm flipH="1">
            <a:off x="2519363" y="1003301"/>
            <a:ext cx="6160182" cy="114299"/>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46364213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Ejercici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18197" y="540700"/>
            <a:ext cx="6197153" cy="638174"/>
          </a:xfrm>
        </p:spPr>
        <p:txBody>
          <a:bodyPr vert="horz" lIns="91440" tIns="45720" rIns="91440" bIns="45720" rtlCol="0" anchor="ctr">
            <a:normAutofit/>
          </a:bodyPr>
          <a:lstStyle>
            <a:lvl1pPr algn="ctr">
              <a:defRPr lang="en-US" sz="3600" b="1" i="1" dirty="0">
                <a:solidFill>
                  <a:srgbClr val="04617B"/>
                </a:solidFill>
                <a:effectLst>
                  <a:outerShdw blurRad="38100" dist="38100" dir="2700000" algn="tl">
                    <a:srgbClr val="C0C0C0"/>
                  </a:outerShdw>
                </a:effectLst>
                <a:latin typeface="Constantia"/>
                <a:cs typeface="+mn-cs"/>
              </a:defRPr>
            </a:lvl1pPr>
          </a:lstStyle>
          <a:p>
            <a:pPr lvl="0" algn="ctr" defTabSz="762000">
              <a:lnSpc>
                <a:spcPct val="100000"/>
              </a:lnSpc>
              <a:spcBef>
                <a:spcPts val="0"/>
              </a:spcBef>
            </a:pPr>
            <a:r>
              <a:rPr lang="es-ES" dirty="0" smtClean="0"/>
              <a:t>Ejercicio: título</a:t>
            </a:r>
            <a:endParaRPr lang="en-US" dirty="0"/>
          </a:p>
        </p:txBody>
      </p:sp>
      <p:sp>
        <p:nvSpPr>
          <p:cNvPr id="3" name="Date Placeholder 2"/>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4" name="Footer Placeholder 3"/>
          <p:cNvSpPr>
            <a:spLocks noGrp="1"/>
          </p:cNvSpPr>
          <p:nvPr>
            <p:ph type="ftr" sz="quarter" idx="11"/>
          </p:nvPr>
        </p:nvSpPr>
        <p:spPr/>
        <p:txBody>
          <a:bodyPr/>
          <a:lstStyle/>
          <a:p>
            <a:endParaRPr lang="es-ES">
              <a:solidFill>
                <a:prstClr val="black">
                  <a:tint val="75000"/>
                </a:prstClr>
              </a:solidFill>
            </a:endParaRPr>
          </a:p>
        </p:txBody>
      </p:sp>
      <p:sp>
        <p:nvSpPr>
          <p:cNvPr id="5" name="Slide Number Placeholder 4"/>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grpSp>
        <p:nvGrpSpPr>
          <p:cNvPr id="6" name="Grupo 5"/>
          <p:cNvGrpSpPr/>
          <p:nvPr userDrawn="1"/>
        </p:nvGrpSpPr>
        <p:grpSpPr>
          <a:xfrm>
            <a:off x="0" y="0"/>
            <a:ext cx="2073499" cy="6096000"/>
            <a:chOff x="0" y="0"/>
            <a:chExt cx="2073499" cy="6858000"/>
          </a:xfrm>
        </p:grpSpPr>
        <p:sp>
          <p:nvSpPr>
            <p:cNvPr id="7" name="Rectángulo 6"/>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prstClr val="black"/>
                </a:solidFill>
              </a:endParaRPr>
            </a:p>
          </p:txBody>
        </p:sp>
        <p:sp>
          <p:nvSpPr>
            <p:cNvPr id="8" name="Pentágono 7"/>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solidFill>
                  <a:prstClr val="white"/>
                </a:solidFill>
              </a:endParaRPr>
            </a:p>
          </p:txBody>
        </p:sp>
      </p:grpSp>
    </p:spTree>
    <p:extLst>
      <p:ext uri="{BB962C8B-B14F-4D97-AF65-F5344CB8AC3E}">
        <p14:creationId xmlns:p14="http://schemas.microsoft.com/office/powerpoint/2010/main" val="315556575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3" name="Footer Placeholder 2"/>
          <p:cNvSpPr>
            <a:spLocks noGrp="1"/>
          </p:cNvSpPr>
          <p:nvPr>
            <p:ph type="ftr" sz="quarter" idx="11"/>
          </p:nvPr>
        </p:nvSpPr>
        <p:spPr/>
        <p:txBody>
          <a:bodyPr/>
          <a:lstStyle/>
          <a:p>
            <a:endParaRPr lang="es-ES">
              <a:solidFill>
                <a:prstClr val="black">
                  <a:tint val="75000"/>
                </a:prstClr>
              </a:solidFill>
            </a:endParaRPr>
          </a:p>
        </p:txBody>
      </p:sp>
      <p:sp>
        <p:nvSpPr>
          <p:cNvPr id="4" name="Slide Number Placeholder 3"/>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26309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5.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extLst>
              <a:ext uri="{BEBA8EAE-BF5A-486C-A8C5-ECC9F3942E4B}">
                <a14:imgProps xmlns:a14="http://schemas.microsoft.com/office/drawing/2010/main">
                  <a14:imgLayer r:embed="rId16">
                    <a14:imgEffect>
                      <a14:artisticLineDrawing trans="23000"/>
                    </a14:imgEffect>
                  </a14:imgLayer>
                </a14:imgProps>
              </a:ext>
            </a:extLst>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638174"/>
          </a:xfrm>
          <a:prstGeom prst="rect">
            <a:avLst/>
          </a:prstGeom>
        </p:spPr>
        <p:txBody>
          <a:bodyPr vert="horz" lIns="91440" tIns="45720" rIns="91440" bIns="45720" rtlCol="0" anchor="ctr">
            <a:normAutofit/>
          </a:bodyPr>
          <a:lstStyle/>
          <a:p>
            <a:pPr lvl="0" algn="ctr" defTabSz="762000">
              <a:lnSpc>
                <a:spcPct val="100000"/>
              </a:lnSpc>
              <a:spcBef>
                <a:spcPts val="0"/>
              </a:spcBef>
            </a:pPr>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pic>
        <p:nvPicPr>
          <p:cNvPr id="7" name="Picture 2" descr="CLEFormación"/>
          <p:cNvPicPr>
            <a:picLocks noChangeAspect="1" noChangeArrowheads="1"/>
          </p:cNvPicPr>
          <p:nvPr userDrawn="1"/>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l="7317" t="24390" r="5962" b="25203"/>
          <a:stretch/>
        </p:blipFill>
        <p:spPr bwMode="auto">
          <a:xfrm>
            <a:off x="0" y="6245156"/>
            <a:ext cx="1054353" cy="612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88567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Lst>
  <p:txStyles>
    <p:titleStyle>
      <a:lvl1pPr algn="l" defTabSz="914400" rtl="0" eaLnBrk="1" latinLnBrk="0" hangingPunct="1">
        <a:lnSpc>
          <a:spcPct val="90000"/>
        </a:lnSpc>
        <a:spcBef>
          <a:spcPct val="0"/>
        </a:spcBef>
        <a:buNone/>
        <a:defRPr lang="en-US" sz="3600" b="1" i="1" kern="1200" dirty="0">
          <a:solidFill>
            <a:srgbClr val="04617B"/>
          </a:solidFill>
          <a:effectLst>
            <a:outerShdw blurRad="38100" dist="38100" dir="2700000" algn="tl">
              <a:srgbClr val="C0C0C0"/>
            </a:outerShdw>
          </a:effectLst>
          <a:latin typeface="Constantia"/>
          <a:ea typeface="+mj-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9C50D28-D92A-492B-825F-6F45F7AAF24E}" type="datetimeFigureOut">
              <a:rPr lang="es-ES" smtClean="0"/>
              <a:t>22/11/2015</a:t>
            </a:fld>
            <a:endParaRPr lang="es-E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78595D2-B944-4F34-B8EC-58D90B26CD34}" type="slidenum">
              <a:rPr lang="es-ES" smtClean="0"/>
              <a:t>‹Nº›</a:t>
            </a:fld>
            <a:endParaRPr lang="es-ES"/>
          </a:p>
        </p:txBody>
      </p:sp>
    </p:spTree>
    <p:extLst>
      <p:ext uri="{BB962C8B-B14F-4D97-AF65-F5344CB8AC3E}">
        <p14:creationId xmlns:p14="http://schemas.microsoft.com/office/powerpoint/2010/main" val="305904736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hyperlink" Target="http://validator.w3.org/"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html5.validator.nu/"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microformats.org/" TargetMode="External"/><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hyperlink" Target="https://chrome.google.com/webstore/detail/oalbifknmclbnmjlljdemhjjlkmppjjl" TargetMode="Externa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hyperlink" Target="http://microformats.org/code/hcard/creator" TargetMode="External"/><Relationship Id="rId4" Type="http://schemas.openxmlformats.org/officeDocument/2006/relationships/hyperlink" Target="http://microformats.org/wiki/hCard"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hyperlink" Target="http://microformats.org/code/hcalendar/creator" TargetMode="External"/><Relationship Id="rId4" Type="http://schemas.openxmlformats.org/officeDocument/2006/relationships/hyperlink" Target="http://microformats.org/wiki/hcalendar"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hyperlink" Target="https://html.spec.whatwg.org/multipage/microdata.html"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hyperlink" Target="https://schema.org/" TargetMode="Externa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chema-creator.org/" TargetMode="External"/><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developers.google.com/structured-data/testing-tool/" TargetMode="External"/><Relationship Id="rId1" Type="http://schemas.openxmlformats.org/officeDocument/2006/relationships/slideLayout" Target="../slideLayouts/slideLayout6.xml"/><Relationship Id="rId4" Type="http://schemas.openxmlformats.org/officeDocument/2006/relationships/hyperlink" Target="http://getschema.org/index.php?title=Book"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hyperlink" Target="http://www.w3.org/TR/html51/"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hyperlink" Target="http://www.lesliesikos.com/html5-became-a-standard-html-5-1-and-html-5-2-on-the-way/"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b="1" dirty="0">
                <a:solidFill>
                  <a:srgbClr val="C00000"/>
                </a:solidFill>
              </a:rPr>
              <a:t>Estándares en el diseño Web</a:t>
            </a:r>
            <a:endParaRPr lang="es-ES" b="1" dirty="0">
              <a:solidFill>
                <a:srgbClr val="C00000"/>
              </a:solidFill>
            </a:endParaRPr>
          </a:p>
        </p:txBody>
      </p:sp>
      <p:sp>
        <p:nvSpPr>
          <p:cNvPr id="5" name="Subtítulo 4"/>
          <p:cNvSpPr>
            <a:spLocks noGrp="1"/>
          </p:cNvSpPr>
          <p:nvPr>
            <p:ph type="subTitle" idx="1"/>
          </p:nvPr>
        </p:nvSpPr>
        <p:spPr/>
        <p:txBody>
          <a:bodyPr/>
          <a:lstStyle/>
          <a:p>
            <a:r>
              <a:rPr lang="es-ES" sz="2400" b="1" dirty="0" smtClean="0"/>
              <a:t>HTML5</a:t>
            </a:r>
          </a:p>
          <a:p>
            <a:r>
              <a:rPr lang="es-ES" dirty="0" smtClean="0">
                <a:solidFill>
                  <a:schemeClr val="tx1">
                    <a:lumMod val="50000"/>
                    <a:lumOff val="50000"/>
                  </a:schemeClr>
                </a:solidFill>
              </a:rPr>
              <a:t>CSS3</a:t>
            </a:r>
            <a:endParaRPr lang="es-ES" dirty="0">
              <a:solidFill>
                <a:schemeClr val="tx1">
                  <a:lumMod val="50000"/>
                  <a:lumOff val="50000"/>
                </a:schemeClr>
              </a:solidFill>
            </a:endParaRPr>
          </a:p>
        </p:txBody>
      </p:sp>
    </p:spTree>
    <p:extLst>
      <p:ext uri="{BB962C8B-B14F-4D97-AF65-F5344CB8AC3E}">
        <p14:creationId xmlns:p14="http://schemas.microsoft.com/office/powerpoint/2010/main" val="718867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Elementos clave en HTML5</a:t>
            </a:r>
            <a:endParaRPr lang="es-ES" dirty="0"/>
          </a:p>
        </p:txBody>
      </p:sp>
      <p:sp>
        <p:nvSpPr>
          <p:cNvPr id="3" name="CuadroTexto 2"/>
          <p:cNvSpPr txBox="1"/>
          <p:nvPr/>
        </p:nvSpPr>
        <p:spPr>
          <a:xfrm>
            <a:off x="1816827" y="1596648"/>
            <a:ext cx="1225351" cy="646331"/>
          </a:xfrm>
          <a:prstGeom prst="rect">
            <a:avLst/>
          </a:prstGeom>
          <a:noFill/>
        </p:spPr>
        <p:txBody>
          <a:bodyPr wrap="square" rtlCol="0">
            <a:spAutoFit/>
          </a:bodyPr>
          <a:lstStyle/>
          <a:p>
            <a:pPr algn="ctr"/>
            <a:r>
              <a:rPr lang="es-ES" dirty="0" smtClean="0">
                <a:solidFill>
                  <a:prstClr val="black"/>
                </a:solidFill>
              </a:rPr>
              <a:t>Cambio de paradigma</a:t>
            </a:r>
            <a:endParaRPr lang="es-ES" dirty="0">
              <a:solidFill>
                <a:prstClr val="black"/>
              </a:solidFill>
            </a:endParaRPr>
          </a:p>
        </p:txBody>
      </p:sp>
      <p:sp>
        <p:nvSpPr>
          <p:cNvPr id="4" name="Rectángulo 3"/>
          <p:cNvSpPr/>
          <p:nvPr/>
        </p:nvSpPr>
        <p:spPr>
          <a:xfrm>
            <a:off x="4419549" y="1596648"/>
            <a:ext cx="4095801" cy="646331"/>
          </a:xfrm>
          <a:prstGeom prst="rect">
            <a:avLst/>
          </a:prstGeom>
        </p:spPr>
        <p:txBody>
          <a:bodyPr wrap="none">
            <a:spAutoFit/>
          </a:bodyPr>
          <a:lstStyle/>
          <a:p>
            <a:pPr algn="ctr"/>
            <a:r>
              <a:rPr lang="es-ES" dirty="0" smtClean="0">
                <a:solidFill>
                  <a:prstClr val="black"/>
                </a:solidFill>
              </a:rPr>
              <a:t>Nueva filosofía basada en el pragmatismo</a:t>
            </a:r>
          </a:p>
          <a:p>
            <a:pPr algn="ctr"/>
            <a:r>
              <a:rPr lang="es-ES" dirty="0" smtClean="0">
                <a:solidFill>
                  <a:prstClr val="black"/>
                </a:solidFill>
              </a:rPr>
              <a:t>En cierto modo lo opuesto a XHTML</a:t>
            </a:r>
            <a:endParaRPr lang="es-ES" dirty="0">
              <a:solidFill>
                <a:prstClr val="black"/>
              </a:solidFill>
            </a:endParaRPr>
          </a:p>
        </p:txBody>
      </p:sp>
      <p:cxnSp>
        <p:nvCxnSpPr>
          <p:cNvPr id="6" name="Conector recto de flecha 5"/>
          <p:cNvCxnSpPr>
            <a:stCxn id="3" idx="3"/>
            <a:endCxn id="4" idx="1"/>
          </p:cNvCxnSpPr>
          <p:nvPr/>
        </p:nvCxnSpPr>
        <p:spPr>
          <a:xfrm>
            <a:off x="3042178" y="1919814"/>
            <a:ext cx="13773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1340931" y="2751672"/>
            <a:ext cx="2177143" cy="646331"/>
          </a:xfrm>
          <a:prstGeom prst="rect">
            <a:avLst/>
          </a:prstGeom>
          <a:noFill/>
        </p:spPr>
        <p:txBody>
          <a:bodyPr wrap="square" rtlCol="0">
            <a:spAutoFit/>
          </a:bodyPr>
          <a:lstStyle/>
          <a:p>
            <a:pPr algn="ctr"/>
            <a:r>
              <a:rPr lang="es-ES" dirty="0" smtClean="0">
                <a:solidFill>
                  <a:prstClr val="black"/>
                </a:solidFill>
              </a:rPr>
              <a:t>Predominio de los aspectos semánticos</a:t>
            </a:r>
            <a:endParaRPr lang="es-ES" dirty="0">
              <a:solidFill>
                <a:prstClr val="black"/>
              </a:solidFill>
            </a:endParaRPr>
          </a:p>
        </p:txBody>
      </p:sp>
      <p:sp>
        <p:nvSpPr>
          <p:cNvPr id="10" name="CuadroTexto 9"/>
          <p:cNvSpPr txBox="1"/>
          <p:nvPr/>
        </p:nvSpPr>
        <p:spPr>
          <a:xfrm>
            <a:off x="4729569" y="2751672"/>
            <a:ext cx="3475760" cy="646331"/>
          </a:xfrm>
          <a:prstGeom prst="rect">
            <a:avLst/>
          </a:prstGeom>
          <a:noFill/>
        </p:spPr>
        <p:txBody>
          <a:bodyPr wrap="none" rtlCol="0">
            <a:spAutoFit/>
          </a:bodyPr>
          <a:lstStyle/>
          <a:p>
            <a:pPr algn="ctr"/>
            <a:r>
              <a:rPr lang="es-ES" dirty="0" smtClean="0">
                <a:solidFill>
                  <a:prstClr val="black"/>
                </a:solidFill>
              </a:rPr>
              <a:t>Redefinición de etiquetas</a:t>
            </a:r>
          </a:p>
          <a:p>
            <a:pPr algn="ctr"/>
            <a:r>
              <a:rPr lang="es-ES" dirty="0" smtClean="0">
                <a:solidFill>
                  <a:prstClr val="black"/>
                </a:solidFill>
              </a:rPr>
              <a:t>Toda una serie de etiquetas nuevas</a:t>
            </a:r>
            <a:endParaRPr lang="es-ES" dirty="0">
              <a:solidFill>
                <a:prstClr val="black"/>
              </a:solidFill>
            </a:endParaRPr>
          </a:p>
        </p:txBody>
      </p:sp>
      <p:cxnSp>
        <p:nvCxnSpPr>
          <p:cNvPr id="12" name="Conector recto de flecha 11"/>
          <p:cNvCxnSpPr>
            <a:stCxn id="9" idx="3"/>
            <a:endCxn id="10" idx="1"/>
          </p:cNvCxnSpPr>
          <p:nvPr/>
        </p:nvCxnSpPr>
        <p:spPr>
          <a:xfrm>
            <a:off x="3518074" y="3074838"/>
            <a:ext cx="12114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5205664" y="3877222"/>
            <a:ext cx="2523570" cy="646331"/>
          </a:xfrm>
          <a:prstGeom prst="rect">
            <a:avLst/>
          </a:prstGeom>
          <a:noFill/>
        </p:spPr>
        <p:txBody>
          <a:bodyPr wrap="square" rtlCol="0">
            <a:spAutoFit/>
          </a:bodyPr>
          <a:lstStyle/>
          <a:p>
            <a:pPr algn="ctr"/>
            <a:r>
              <a:rPr lang="es-ES" dirty="0" smtClean="0">
                <a:solidFill>
                  <a:prstClr val="black"/>
                </a:solidFill>
              </a:rPr>
              <a:t>Construidas en base al principio anterior</a:t>
            </a:r>
            <a:endParaRPr lang="es-ES" dirty="0">
              <a:solidFill>
                <a:prstClr val="black"/>
              </a:solidFill>
            </a:endParaRPr>
          </a:p>
        </p:txBody>
      </p:sp>
      <p:cxnSp>
        <p:nvCxnSpPr>
          <p:cNvPr id="15" name="Conector recto de flecha 14"/>
          <p:cNvCxnSpPr/>
          <p:nvPr/>
        </p:nvCxnSpPr>
        <p:spPr>
          <a:xfrm>
            <a:off x="6467449" y="3398003"/>
            <a:ext cx="0" cy="479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CuadroTexto 4"/>
          <p:cNvSpPr txBox="1"/>
          <p:nvPr/>
        </p:nvSpPr>
        <p:spPr>
          <a:xfrm>
            <a:off x="1416843" y="5099927"/>
            <a:ext cx="2025318" cy="646331"/>
          </a:xfrm>
          <a:prstGeom prst="rect">
            <a:avLst/>
          </a:prstGeom>
          <a:noFill/>
        </p:spPr>
        <p:txBody>
          <a:bodyPr wrap="square" rtlCol="0">
            <a:spAutoFit/>
          </a:bodyPr>
          <a:lstStyle/>
          <a:p>
            <a:pPr algn="ctr"/>
            <a:r>
              <a:rPr lang="es-ES" dirty="0" smtClean="0"/>
              <a:t>Nuevos</a:t>
            </a:r>
            <a:br>
              <a:rPr lang="es-ES" dirty="0" smtClean="0"/>
            </a:br>
            <a:r>
              <a:rPr lang="es-ES" dirty="0" smtClean="0"/>
              <a:t>APIs de JavaScript</a:t>
            </a:r>
            <a:endParaRPr lang="es-ES" dirty="0"/>
          </a:p>
        </p:txBody>
      </p:sp>
      <p:sp>
        <p:nvSpPr>
          <p:cNvPr id="7" name="CuadroTexto 6"/>
          <p:cNvSpPr txBox="1"/>
          <p:nvPr/>
        </p:nvSpPr>
        <p:spPr>
          <a:xfrm>
            <a:off x="4816877" y="5099927"/>
            <a:ext cx="3301144" cy="646331"/>
          </a:xfrm>
          <a:prstGeom prst="rect">
            <a:avLst/>
          </a:prstGeom>
          <a:noFill/>
        </p:spPr>
        <p:txBody>
          <a:bodyPr wrap="square" rtlCol="0">
            <a:spAutoFit/>
          </a:bodyPr>
          <a:lstStyle/>
          <a:p>
            <a:pPr algn="ctr"/>
            <a:r>
              <a:rPr lang="es-ES" dirty="0" smtClean="0"/>
              <a:t>Enfoque orientado al desarrollo de "Aplicaciones Web"</a:t>
            </a:r>
            <a:endParaRPr lang="es-ES" dirty="0"/>
          </a:p>
        </p:txBody>
      </p:sp>
      <p:cxnSp>
        <p:nvCxnSpPr>
          <p:cNvPr id="14" name="Conector recto de flecha 13"/>
          <p:cNvCxnSpPr>
            <a:stCxn id="5" idx="3"/>
            <a:endCxn id="7" idx="1"/>
          </p:cNvCxnSpPr>
          <p:nvPr/>
        </p:nvCxnSpPr>
        <p:spPr>
          <a:xfrm>
            <a:off x="3442161" y="5423093"/>
            <a:ext cx="1374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4125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HTML como lenguaje descriptivo</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3" name="Rectángulo 2"/>
          <p:cNvSpPr/>
          <p:nvPr/>
        </p:nvSpPr>
        <p:spPr>
          <a:xfrm>
            <a:off x="3015568" y="1619125"/>
            <a:ext cx="4607169" cy="1200329"/>
          </a:xfrm>
          <a:prstGeom prst="rect">
            <a:avLst/>
          </a:prstGeom>
        </p:spPr>
        <p:txBody>
          <a:bodyPr wrap="square">
            <a:spAutoFit/>
          </a:bodyPr>
          <a:lstStyle/>
          <a:p>
            <a:r>
              <a:rPr lang="es-ES" dirty="0" smtClean="0">
                <a:solidFill>
                  <a:prstClr val="black"/>
                </a:solidFill>
              </a:rPr>
              <a:t>describir </a:t>
            </a:r>
            <a:r>
              <a:rPr lang="es-ES" dirty="0">
                <a:solidFill>
                  <a:prstClr val="black"/>
                </a:solidFill>
              </a:rPr>
              <a:t>cómo </a:t>
            </a:r>
            <a:r>
              <a:rPr lang="es-ES" dirty="0" smtClean="0">
                <a:solidFill>
                  <a:prstClr val="black"/>
                </a:solidFill>
              </a:rPr>
              <a:t>deberá construirse una página,</a:t>
            </a:r>
            <a:br>
              <a:rPr lang="es-ES" dirty="0" smtClean="0">
                <a:solidFill>
                  <a:prstClr val="black"/>
                </a:solidFill>
              </a:rPr>
            </a:br>
            <a:r>
              <a:rPr lang="es-ES" dirty="0" smtClean="0">
                <a:solidFill>
                  <a:prstClr val="black"/>
                </a:solidFill>
              </a:rPr>
              <a:t>de </a:t>
            </a:r>
            <a:r>
              <a:rPr lang="es-ES" dirty="0">
                <a:solidFill>
                  <a:prstClr val="black"/>
                </a:solidFill>
              </a:rPr>
              <a:t>manera que examinando esa </a:t>
            </a:r>
            <a:r>
              <a:rPr lang="es-ES" dirty="0" smtClean="0">
                <a:solidFill>
                  <a:prstClr val="black"/>
                </a:solidFill>
              </a:rPr>
              <a:t>descripción</a:t>
            </a:r>
            <a:br>
              <a:rPr lang="es-ES" dirty="0" smtClean="0">
                <a:solidFill>
                  <a:prstClr val="black"/>
                </a:solidFill>
              </a:rPr>
            </a:br>
            <a:r>
              <a:rPr lang="es-ES" dirty="0" smtClean="0">
                <a:solidFill>
                  <a:prstClr val="black"/>
                </a:solidFill>
              </a:rPr>
              <a:t>el </a:t>
            </a:r>
            <a:r>
              <a:rPr lang="es-ES" dirty="0">
                <a:solidFill>
                  <a:prstClr val="black"/>
                </a:solidFill>
              </a:rPr>
              <a:t>navegador del usuario final sea </a:t>
            </a:r>
            <a:r>
              <a:rPr lang="es-ES" dirty="0" smtClean="0">
                <a:solidFill>
                  <a:prstClr val="black"/>
                </a:solidFill>
              </a:rPr>
              <a:t>capaz de </a:t>
            </a:r>
            <a:r>
              <a:rPr lang="es-ES" dirty="0">
                <a:solidFill>
                  <a:prstClr val="black"/>
                </a:solidFill>
              </a:rPr>
              <a:t>mostrarlo de la mejor manera posible</a:t>
            </a:r>
          </a:p>
        </p:txBody>
      </p:sp>
      <p:sp>
        <p:nvSpPr>
          <p:cNvPr id="6" name="Rectángulo 5"/>
          <p:cNvSpPr/>
          <p:nvPr/>
        </p:nvSpPr>
        <p:spPr>
          <a:xfrm>
            <a:off x="669738" y="1631434"/>
            <a:ext cx="1034129" cy="369332"/>
          </a:xfrm>
          <a:prstGeom prst="rect">
            <a:avLst/>
          </a:prstGeom>
        </p:spPr>
        <p:txBody>
          <a:bodyPr wrap="none">
            <a:spAutoFit/>
          </a:bodyPr>
          <a:lstStyle/>
          <a:p>
            <a:r>
              <a:rPr lang="es-ES" dirty="0" smtClean="0">
                <a:solidFill>
                  <a:prstClr val="black"/>
                </a:solidFill>
              </a:rPr>
              <a:t>Objetivo </a:t>
            </a:r>
            <a:endParaRPr lang="es-ES" dirty="0">
              <a:solidFill>
                <a:prstClr val="black"/>
              </a:solidFill>
            </a:endParaRPr>
          </a:p>
        </p:txBody>
      </p:sp>
      <p:cxnSp>
        <p:nvCxnSpPr>
          <p:cNvPr id="8" name="Conector recto de flecha 7"/>
          <p:cNvCxnSpPr>
            <a:stCxn id="6" idx="3"/>
          </p:cNvCxnSpPr>
          <p:nvPr/>
        </p:nvCxnSpPr>
        <p:spPr>
          <a:xfrm>
            <a:off x="1703867" y="1816100"/>
            <a:ext cx="12034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669738" y="5220843"/>
            <a:ext cx="1475084" cy="369332"/>
          </a:xfrm>
          <a:prstGeom prst="rect">
            <a:avLst/>
          </a:prstGeom>
          <a:noFill/>
        </p:spPr>
        <p:txBody>
          <a:bodyPr wrap="none" rtlCol="0">
            <a:spAutoFit/>
          </a:bodyPr>
          <a:lstStyle/>
          <a:p>
            <a:r>
              <a:rPr lang="es-ES" dirty="0" smtClean="0">
                <a:solidFill>
                  <a:prstClr val="black"/>
                </a:solidFill>
              </a:rPr>
              <a:t>Consecuencia</a:t>
            </a:r>
            <a:endParaRPr lang="es-ES" dirty="0">
              <a:solidFill>
                <a:prstClr val="black"/>
              </a:solidFill>
            </a:endParaRPr>
          </a:p>
        </p:txBody>
      </p:sp>
      <p:sp>
        <p:nvSpPr>
          <p:cNvPr id="10" name="CuadroTexto 9"/>
          <p:cNvSpPr txBox="1"/>
          <p:nvPr/>
        </p:nvSpPr>
        <p:spPr>
          <a:xfrm>
            <a:off x="2999975" y="5082344"/>
            <a:ext cx="5158153" cy="646331"/>
          </a:xfrm>
          <a:prstGeom prst="rect">
            <a:avLst/>
          </a:prstGeom>
          <a:noFill/>
        </p:spPr>
        <p:txBody>
          <a:bodyPr wrap="square" rtlCol="0">
            <a:spAutoFit/>
          </a:bodyPr>
          <a:lstStyle/>
          <a:p>
            <a:r>
              <a:rPr lang="es-ES" dirty="0" smtClean="0">
                <a:solidFill>
                  <a:prstClr val="black"/>
                </a:solidFill>
              </a:rPr>
              <a:t>Lenguaje independiente del S.O, de las características gráficas, o incluso de la ausencia de gráficos</a:t>
            </a:r>
            <a:endParaRPr lang="es-ES" dirty="0">
              <a:solidFill>
                <a:prstClr val="black"/>
              </a:solidFill>
            </a:endParaRPr>
          </a:p>
        </p:txBody>
      </p:sp>
      <p:cxnSp>
        <p:nvCxnSpPr>
          <p:cNvPr id="18" name="Conector recto de flecha 17"/>
          <p:cNvCxnSpPr>
            <a:stCxn id="9" idx="3"/>
            <a:endCxn id="10" idx="1"/>
          </p:cNvCxnSpPr>
          <p:nvPr/>
        </p:nvCxnSpPr>
        <p:spPr>
          <a:xfrm>
            <a:off x="2144822" y="5405509"/>
            <a:ext cx="8551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ángulo 6"/>
          <p:cNvSpPr/>
          <p:nvPr/>
        </p:nvSpPr>
        <p:spPr>
          <a:xfrm>
            <a:off x="1022644" y="3310723"/>
            <a:ext cx="6800556" cy="923330"/>
          </a:xfrm>
          <a:prstGeom prst="rect">
            <a:avLst/>
          </a:prstGeom>
        </p:spPr>
        <p:txBody>
          <a:bodyPr wrap="square">
            <a:spAutoFit/>
          </a:bodyPr>
          <a:lstStyle/>
          <a:p>
            <a:r>
              <a:rPr lang="es-ES" dirty="0">
                <a:solidFill>
                  <a:prstClr val="black"/>
                </a:solidFill>
              </a:rPr>
              <a:t>Con HTML podremos indicarle al navegador que este es un titular, aquí comienza un párrafo, estos son elementos de una lista, etc. posteriormente el navegador decidirá como mostrar esos elementos.</a:t>
            </a:r>
          </a:p>
        </p:txBody>
      </p:sp>
    </p:spTree>
    <p:extLst>
      <p:ext uri="{BB962C8B-B14F-4D97-AF65-F5344CB8AC3E}">
        <p14:creationId xmlns:p14="http://schemas.microsoft.com/office/powerpoint/2010/main" val="336123416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93068" y="125123"/>
            <a:ext cx="7886700" cy="915033"/>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Elementos “en bloque” y “en línea”</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26" name="CuadroTexto 25"/>
          <p:cNvSpPr txBox="1"/>
          <p:nvPr/>
        </p:nvSpPr>
        <p:spPr>
          <a:xfrm>
            <a:off x="825500" y="1324318"/>
            <a:ext cx="2324482" cy="646331"/>
          </a:xfrm>
          <a:prstGeom prst="rect">
            <a:avLst/>
          </a:prstGeom>
          <a:noFill/>
        </p:spPr>
        <p:txBody>
          <a:bodyPr wrap="none" rtlCol="0">
            <a:spAutoFit/>
          </a:bodyPr>
          <a:lstStyle/>
          <a:p>
            <a:r>
              <a:rPr lang="es-ES" b="1" dirty="0" smtClean="0">
                <a:solidFill>
                  <a:prstClr val="black"/>
                </a:solidFill>
              </a:rPr>
              <a:t>Elementos “en bloque”</a:t>
            </a:r>
          </a:p>
          <a:p>
            <a:r>
              <a:rPr lang="es-ES" dirty="0" smtClean="0">
                <a:solidFill>
                  <a:prstClr val="black"/>
                </a:solidFill>
              </a:rPr>
              <a:t>(</a:t>
            </a:r>
            <a:r>
              <a:rPr lang="en-US" i="1" dirty="0" smtClean="0">
                <a:solidFill>
                  <a:prstClr val="black"/>
                </a:solidFill>
              </a:rPr>
              <a:t>block level elements</a:t>
            </a:r>
            <a:r>
              <a:rPr lang="es-ES" dirty="0" smtClean="0">
                <a:solidFill>
                  <a:prstClr val="black"/>
                </a:solidFill>
              </a:rPr>
              <a:t>)</a:t>
            </a:r>
            <a:endParaRPr lang="es-ES" dirty="0">
              <a:solidFill>
                <a:prstClr val="black"/>
              </a:solidFill>
            </a:endParaRPr>
          </a:p>
        </p:txBody>
      </p:sp>
      <p:pic>
        <p:nvPicPr>
          <p:cNvPr id="27" name="Imagen 26"/>
          <p:cNvPicPr>
            <a:picLocks noChangeAspect="1"/>
          </p:cNvPicPr>
          <p:nvPr/>
        </p:nvPicPr>
        <p:blipFill>
          <a:blip r:embed="rId3"/>
          <a:stretch>
            <a:fillRect/>
          </a:stretch>
        </p:blipFill>
        <p:spPr>
          <a:xfrm>
            <a:off x="1173162" y="2073618"/>
            <a:ext cx="1438275" cy="904875"/>
          </a:xfrm>
          <a:prstGeom prst="rect">
            <a:avLst/>
          </a:prstGeom>
        </p:spPr>
      </p:pic>
      <p:sp>
        <p:nvSpPr>
          <p:cNvPr id="28" name="CuadroTexto 27"/>
          <p:cNvSpPr txBox="1"/>
          <p:nvPr/>
        </p:nvSpPr>
        <p:spPr>
          <a:xfrm>
            <a:off x="4001207" y="1462817"/>
            <a:ext cx="4050593" cy="923330"/>
          </a:xfrm>
          <a:prstGeom prst="rect">
            <a:avLst/>
          </a:prstGeom>
          <a:noFill/>
        </p:spPr>
        <p:txBody>
          <a:bodyPr wrap="square" rtlCol="0">
            <a:spAutoFit/>
          </a:bodyPr>
          <a:lstStyle/>
          <a:p>
            <a:r>
              <a:rPr lang="es-ES" dirty="0" smtClean="0">
                <a:solidFill>
                  <a:prstClr val="black"/>
                </a:solidFill>
              </a:rPr>
              <a:t>empiezan en una nueva ´línea en la ventana del navegador</a:t>
            </a:r>
          </a:p>
          <a:p>
            <a:r>
              <a:rPr lang="en-US" b="1" dirty="0">
                <a:solidFill>
                  <a:srgbClr val="00B0F0"/>
                </a:solidFill>
              </a:rPr>
              <a:t>&lt;p&gt;</a:t>
            </a:r>
            <a:r>
              <a:rPr lang="en-US" dirty="0">
                <a:solidFill>
                  <a:prstClr val="black"/>
                </a:solidFill>
              </a:rPr>
              <a:t>, </a:t>
            </a:r>
            <a:r>
              <a:rPr lang="en-US" b="1" dirty="0">
                <a:solidFill>
                  <a:srgbClr val="00B0F0"/>
                </a:solidFill>
              </a:rPr>
              <a:t>&lt;</a:t>
            </a:r>
            <a:r>
              <a:rPr lang="en-US" b="1" dirty="0" smtClean="0">
                <a:solidFill>
                  <a:srgbClr val="00B0F0"/>
                </a:solidFill>
              </a:rPr>
              <a:t>h1&gt;</a:t>
            </a:r>
            <a:r>
              <a:rPr lang="en-US" dirty="0" smtClean="0">
                <a:solidFill>
                  <a:prstClr val="black"/>
                </a:solidFill>
              </a:rPr>
              <a:t>, </a:t>
            </a:r>
            <a:r>
              <a:rPr lang="en-US" b="1" dirty="0">
                <a:solidFill>
                  <a:srgbClr val="00B0F0"/>
                </a:solidFill>
              </a:rPr>
              <a:t>&lt;</a:t>
            </a:r>
            <a:r>
              <a:rPr lang="en-US" b="1" dirty="0" err="1" smtClean="0">
                <a:solidFill>
                  <a:srgbClr val="00B0F0"/>
                </a:solidFill>
              </a:rPr>
              <a:t>hr</a:t>
            </a:r>
            <a:r>
              <a:rPr lang="en-US" b="1" dirty="0" smtClean="0">
                <a:solidFill>
                  <a:srgbClr val="00B0F0"/>
                </a:solidFill>
              </a:rPr>
              <a:t>&gt;</a:t>
            </a:r>
            <a:r>
              <a:rPr lang="en-US" dirty="0" smtClean="0">
                <a:solidFill>
                  <a:prstClr val="black"/>
                </a:solidFill>
              </a:rPr>
              <a:t> </a:t>
            </a:r>
            <a:r>
              <a:rPr lang="en-US" b="1" dirty="0">
                <a:solidFill>
                  <a:srgbClr val="00B0F0"/>
                </a:solidFill>
              </a:rPr>
              <a:t>&lt;</a:t>
            </a:r>
            <a:r>
              <a:rPr lang="en-US" b="1" dirty="0" err="1" smtClean="0">
                <a:solidFill>
                  <a:srgbClr val="00B0F0"/>
                </a:solidFill>
              </a:rPr>
              <a:t>ul</a:t>
            </a:r>
            <a:r>
              <a:rPr lang="en-US" b="1" dirty="0" smtClean="0">
                <a:solidFill>
                  <a:srgbClr val="00B0F0"/>
                </a:solidFill>
              </a:rPr>
              <a:t>&gt;</a:t>
            </a:r>
            <a:r>
              <a:rPr lang="en-US" dirty="0" smtClean="0">
                <a:solidFill>
                  <a:prstClr val="black"/>
                </a:solidFill>
              </a:rPr>
              <a:t>, y </a:t>
            </a:r>
            <a:r>
              <a:rPr lang="en-US" b="1" dirty="0">
                <a:solidFill>
                  <a:srgbClr val="00B0F0"/>
                </a:solidFill>
              </a:rPr>
              <a:t>&lt;</a:t>
            </a:r>
            <a:r>
              <a:rPr lang="en-US" b="1" dirty="0" smtClean="0">
                <a:solidFill>
                  <a:srgbClr val="00B0F0"/>
                </a:solidFill>
              </a:rPr>
              <a:t>li&gt;</a:t>
            </a:r>
            <a:r>
              <a:rPr lang="en-US" dirty="0" smtClean="0">
                <a:solidFill>
                  <a:prstClr val="black"/>
                </a:solidFill>
              </a:rPr>
              <a:t>.</a:t>
            </a:r>
            <a:endParaRPr lang="es-ES" dirty="0">
              <a:solidFill>
                <a:prstClr val="black"/>
              </a:solidFill>
            </a:endParaRPr>
          </a:p>
        </p:txBody>
      </p:sp>
      <p:sp>
        <p:nvSpPr>
          <p:cNvPr id="29" name="CuadroTexto 28"/>
          <p:cNvSpPr txBox="1"/>
          <p:nvPr/>
        </p:nvSpPr>
        <p:spPr>
          <a:xfrm>
            <a:off x="977900" y="3987800"/>
            <a:ext cx="2124108" cy="646331"/>
          </a:xfrm>
          <a:prstGeom prst="rect">
            <a:avLst/>
          </a:prstGeom>
          <a:noFill/>
        </p:spPr>
        <p:txBody>
          <a:bodyPr wrap="none" rtlCol="0">
            <a:spAutoFit/>
          </a:bodyPr>
          <a:lstStyle/>
          <a:p>
            <a:r>
              <a:rPr lang="es-ES" b="1" dirty="0" smtClean="0">
                <a:solidFill>
                  <a:prstClr val="black"/>
                </a:solidFill>
              </a:rPr>
              <a:t>Elementos “en línea”</a:t>
            </a:r>
          </a:p>
          <a:p>
            <a:r>
              <a:rPr lang="es-ES" dirty="0" smtClean="0">
                <a:solidFill>
                  <a:prstClr val="black"/>
                </a:solidFill>
              </a:rPr>
              <a:t>(</a:t>
            </a:r>
            <a:r>
              <a:rPr lang="en-US" i="1" dirty="0" smtClean="0">
                <a:solidFill>
                  <a:prstClr val="black"/>
                </a:solidFill>
              </a:rPr>
              <a:t>inline elements</a:t>
            </a:r>
            <a:r>
              <a:rPr lang="es-ES" dirty="0" smtClean="0">
                <a:solidFill>
                  <a:prstClr val="black"/>
                </a:solidFill>
              </a:rPr>
              <a:t>)</a:t>
            </a:r>
            <a:endParaRPr lang="es-ES" dirty="0">
              <a:solidFill>
                <a:prstClr val="black"/>
              </a:solidFill>
            </a:endParaRPr>
          </a:p>
        </p:txBody>
      </p:sp>
      <p:pic>
        <p:nvPicPr>
          <p:cNvPr id="30" name="Imagen 29"/>
          <p:cNvPicPr>
            <a:picLocks noChangeAspect="1"/>
          </p:cNvPicPr>
          <p:nvPr/>
        </p:nvPicPr>
        <p:blipFill>
          <a:blip r:embed="rId4"/>
          <a:stretch>
            <a:fillRect/>
          </a:stretch>
        </p:blipFill>
        <p:spPr>
          <a:xfrm>
            <a:off x="1173162" y="4918293"/>
            <a:ext cx="1438275" cy="695325"/>
          </a:xfrm>
          <a:prstGeom prst="rect">
            <a:avLst/>
          </a:prstGeom>
        </p:spPr>
      </p:pic>
      <p:sp>
        <p:nvSpPr>
          <p:cNvPr id="31" name="CuadroTexto 30"/>
          <p:cNvSpPr txBox="1"/>
          <p:nvPr/>
        </p:nvSpPr>
        <p:spPr>
          <a:xfrm>
            <a:off x="4001207" y="3994963"/>
            <a:ext cx="3517900" cy="923330"/>
          </a:xfrm>
          <a:prstGeom prst="rect">
            <a:avLst/>
          </a:prstGeom>
          <a:noFill/>
        </p:spPr>
        <p:txBody>
          <a:bodyPr wrap="square" rtlCol="0">
            <a:spAutoFit/>
          </a:bodyPr>
          <a:lstStyle/>
          <a:p>
            <a:r>
              <a:rPr lang="es-ES" dirty="0" smtClean="0">
                <a:solidFill>
                  <a:prstClr val="black"/>
                </a:solidFill>
              </a:rPr>
              <a:t>si es posible, ocupan la misma línea que los elementos que les rodean</a:t>
            </a:r>
            <a:endParaRPr lang="en-US" dirty="0">
              <a:solidFill>
                <a:prstClr val="black"/>
              </a:solidFill>
            </a:endParaRPr>
          </a:p>
          <a:p>
            <a:r>
              <a:rPr lang="en-US" b="1" dirty="0">
                <a:solidFill>
                  <a:srgbClr val="00B0F0"/>
                </a:solidFill>
              </a:rPr>
              <a:t>&lt;</a:t>
            </a:r>
            <a:r>
              <a:rPr lang="en-US" b="1" dirty="0" smtClean="0">
                <a:solidFill>
                  <a:srgbClr val="00B0F0"/>
                </a:solidFill>
              </a:rPr>
              <a:t>b&gt;</a:t>
            </a:r>
            <a:r>
              <a:rPr lang="en-US" dirty="0" smtClean="0">
                <a:solidFill>
                  <a:prstClr val="black"/>
                </a:solidFill>
              </a:rPr>
              <a:t>, </a:t>
            </a:r>
            <a:r>
              <a:rPr lang="en-US" b="1" dirty="0">
                <a:solidFill>
                  <a:srgbClr val="00B0F0"/>
                </a:solidFill>
              </a:rPr>
              <a:t>&lt;</a:t>
            </a:r>
            <a:r>
              <a:rPr lang="en-US" b="1" dirty="0" err="1" smtClean="0">
                <a:solidFill>
                  <a:srgbClr val="00B0F0"/>
                </a:solidFill>
              </a:rPr>
              <a:t>i</a:t>
            </a:r>
            <a:r>
              <a:rPr lang="en-US" b="1" dirty="0" smtClean="0">
                <a:solidFill>
                  <a:srgbClr val="00B0F0"/>
                </a:solidFill>
              </a:rPr>
              <a:t>&gt;</a:t>
            </a:r>
            <a:r>
              <a:rPr lang="en-US" dirty="0" smtClean="0">
                <a:solidFill>
                  <a:prstClr val="black"/>
                </a:solidFill>
              </a:rPr>
              <a:t>, </a:t>
            </a:r>
            <a:r>
              <a:rPr lang="en-US" b="1" dirty="0">
                <a:solidFill>
                  <a:srgbClr val="00B0F0"/>
                </a:solidFill>
              </a:rPr>
              <a:t>&lt;a&gt;</a:t>
            </a:r>
            <a:r>
              <a:rPr lang="en-US" dirty="0">
                <a:solidFill>
                  <a:prstClr val="black"/>
                </a:solidFill>
              </a:rPr>
              <a:t>, </a:t>
            </a:r>
            <a:r>
              <a:rPr lang="en-US" b="1" dirty="0" smtClean="0">
                <a:solidFill>
                  <a:srgbClr val="00B0F0"/>
                </a:solidFill>
              </a:rPr>
              <a:t>&lt;</a:t>
            </a:r>
            <a:r>
              <a:rPr lang="en-US" b="1" dirty="0" err="1">
                <a:solidFill>
                  <a:srgbClr val="00B0F0"/>
                </a:solidFill>
              </a:rPr>
              <a:t>img</a:t>
            </a:r>
            <a:r>
              <a:rPr lang="en-US" b="1" dirty="0">
                <a:solidFill>
                  <a:srgbClr val="00B0F0"/>
                </a:solidFill>
              </a:rPr>
              <a:t>&gt;</a:t>
            </a:r>
            <a:endParaRPr lang="es-ES" b="1" dirty="0">
              <a:solidFill>
                <a:srgbClr val="00B0F0"/>
              </a:solidFill>
            </a:endParaRPr>
          </a:p>
        </p:txBody>
      </p:sp>
      <p:sp>
        <p:nvSpPr>
          <p:cNvPr id="32" name="CuadroTexto 31"/>
          <p:cNvSpPr txBox="1"/>
          <p:nvPr/>
        </p:nvSpPr>
        <p:spPr>
          <a:xfrm>
            <a:off x="4001207" y="2526055"/>
            <a:ext cx="4477668" cy="923330"/>
          </a:xfrm>
          <a:prstGeom prst="rect">
            <a:avLst/>
          </a:prstGeom>
          <a:noFill/>
        </p:spPr>
        <p:txBody>
          <a:bodyPr wrap="square" rtlCol="0">
            <a:spAutoFit/>
          </a:bodyPr>
          <a:lstStyle/>
          <a:p>
            <a:r>
              <a:rPr lang="es-ES" dirty="0" smtClean="0">
                <a:solidFill>
                  <a:prstClr val="black"/>
                </a:solidFill>
              </a:rPr>
              <a:t>Cualquier conjunto de elementos puede convertirse en un bloque incluyéndolo en la etiqueta </a:t>
            </a:r>
            <a:r>
              <a:rPr lang="es-ES" b="1" dirty="0" smtClean="0">
                <a:solidFill>
                  <a:srgbClr val="00B0F0"/>
                </a:solidFill>
              </a:rPr>
              <a:t>&lt;div&gt;…&lt;/div&gt;</a:t>
            </a:r>
            <a:endParaRPr lang="es-ES" b="1" dirty="0">
              <a:solidFill>
                <a:srgbClr val="00B0F0"/>
              </a:solidFill>
            </a:endParaRPr>
          </a:p>
        </p:txBody>
      </p:sp>
      <p:sp>
        <p:nvSpPr>
          <p:cNvPr id="33" name="Rectángulo 32"/>
          <p:cNvSpPr/>
          <p:nvPr/>
        </p:nvSpPr>
        <p:spPr>
          <a:xfrm>
            <a:off x="4001207" y="5019639"/>
            <a:ext cx="3841279" cy="1200329"/>
          </a:xfrm>
          <a:prstGeom prst="rect">
            <a:avLst/>
          </a:prstGeom>
        </p:spPr>
        <p:txBody>
          <a:bodyPr wrap="square">
            <a:spAutoFit/>
          </a:bodyPr>
          <a:lstStyle/>
          <a:p>
            <a:r>
              <a:rPr lang="es-ES" dirty="0">
                <a:solidFill>
                  <a:prstClr val="black"/>
                </a:solidFill>
              </a:rPr>
              <a:t>Cualquier conjunto de elementos </a:t>
            </a:r>
            <a:r>
              <a:rPr lang="es-ES" dirty="0" smtClean="0">
                <a:solidFill>
                  <a:prstClr val="black"/>
                </a:solidFill>
              </a:rPr>
              <a:t>dentro de un bloque puede delimitarse como elemento en línea incluyéndolo en la etiqueta </a:t>
            </a:r>
            <a:r>
              <a:rPr lang="es-ES" b="1" dirty="0">
                <a:solidFill>
                  <a:srgbClr val="00B0F0"/>
                </a:solidFill>
              </a:rPr>
              <a:t>&lt;</a:t>
            </a:r>
            <a:r>
              <a:rPr lang="es-ES" b="1" dirty="0" err="1">
                <a:solidFill>
                  <a:srgbClr val="00B0F0"/>
                </a:solidFill>
              </a:rPr>
              <a:t>span</a:t>
            </a:r>
            <a:r>
              <a:rPr lang="es-ES" b="1" dirty="0">
                <a:solidFill>
                  <a:srgbClr val="00B0F0"/>
                </a:solidFill>
              </a:rPr>
              <a:t>&gt;…&lt;/</a:t>
            </a:r>
            <a:r>
              <a:rPr lang="es-ES" b="1" dirty="0" err="1">
                <a:solidFill>
                  <a:srgbClr val="00B0F0"/>
                </a:solidFill>
              </a:rPr>
              <a:t>span</a:t>
            </a:r>
            <a:r>
              <a:rPr lang="es-ES" b="1" dirty="0">
                <a:solidFill>
                  <a:srgbClr val="00B0F0"/>
                </a:solidFill>
              </a:rPr>
              <a:t>&gt;</a:t>
            </a:r>
          </a:p>
        </p:txBody>
      </p:sp>
    </p:spTree>
    <p:extLst>
      <p:ext uri="{BB962C8B-B14F-4D97-AF65-F5344CB8AC3E}">
        <p14:creationId xmlns:p14="http://schemas.microsoft.com/office/powerpoint/2010/main" val="1644870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Categorías de contenido</a:t>
            </a:r>
            <a:endParaRPr lang="es-ES" dirty="0"/>
          </a:p>
        </p:txBody>
      </p:sp>
      <p:sp>
        <p:nvSpPr>
          <p:cNvPr id="3" name="Rectángulo 2"/>
          <p:cNvSpPr/>
          <p:nvPr/>
        </p:nvSpPr>
        <p:spPr>
          <a:xfrm>
            <a:off x="973574" y="1326465"/>
            <a:ext cx="2785626" cy="923330"/>
          </a:xfrm>
          <a:prstGeom prst="rect">
            <a:avLst/>
          </a:prstGeom>
        </p:spPr>
        <p:txBody>
          <a:bodyPr wrap="square">
            <a:spAutoFit/>
          </a:bodyPr>
          <a:lstStyle/>
          <a:p>
            <a:pPr algn="ctr"/>
            <a:r>
              <a:rPr lang="es-ES" dirty="0">
                <a:solidFill>
                  <a:prstClr val="black"/>
                </a:solidFill>
              </a:rPr>
              <a:t>HTML5 </a:t>
            </a:r>
            <a:r>
              <a:rPr lang="es-ES" dirty="0" smtClean="0">
                <a:solidFill>
                  <a:prstClr val="black"/>
                </a:solidFill>
              </a:rPr>
              <a:t>redefine / completa estos conceptos </a:t>
            </a:r>
            <a:br>
              <a:rPr lang="es-ES" dirty="0" smtClean="0">
                <a:solidFill>
                  <a:prstClr val="black"/>
                </a:solidFill>
              </a:rPr>
            </a:br>
            <a:r>
              <a:rPr lang="es-ES" dirty="0" smtClean="0">
                <a:solidFill>
                  <a:prstClr val="black"/>
                </a:solidFill>
              </a:rPr>
              <a:t>de bloque y </a:t>
            </a:r>
            <a:r>
              <a:rPr lang="es-ES" dirty="0" err="1" smtClean="0">
                <a:solidFill>
                  <a:prstClr val="black"/>
                </a:solidFill>
              </a:rPr>
              <a:t>linea</a:t>
            </a:r>
            <a:endParaRPr lang="es-ES" dirty="0">
              <a:solidFill>
                <a:prstClr val="black"/>
              </a:solidFill>
            </a:endParaRPr>
          </a:p>
        </p:txBody>
      </p:sp>
      <p:sp>
        <p:nvSpPr>
          <p:cNvPr id="4" name="CuadroTexto 3"/>
          <p:cNvSpPr txBox="1"/>
          <p:nvPr/>
        </p:nvSpPr>
        <p:spPr>
          <a:xfrm>
            <a:off x="5384800" y="1464965"/>
            <a:ext cx="2457789" cy="646331"/>
          </a:xfrm>
          <a:prstGeom prst="rect">
            <a:avLst/>
          </a:prstGeom>
          <a:noFill/>
        </p:spPr>
        <p:txBody>
          <a:bodyPr wrap="none" rtlCol="0">
            <a:spAutoFit/>
          </a:bodyPr>
          <a:lstStyle/>
          <a:p>
            <a:r>
              <a:rPr lang="es-ES" dirty="0" smtClean="0">
                <a:solidFill>
                  <a:prstClr val="black"/>
                </a:solidFill>
              </a:rPr>
              <a:t>Categorías de contenido</a:t>
            </a:r>
          </a:p>
          <a:p>
            <a:r>
              <a:rPr lang="es-ES" dirty="0" smtClean="0">
                <a:solidFill>
                  <a:prstClr val="black"/>
                </a:solidFill>
              </a:rPr>
              <a:t>(</a:t>
            </a:r>
            <a:r>
              <a:rPr lang="en-US" i="1" dirty="0" smtClean="0">
                <a:solidFill>
                  <a:prstClr val="black"/>
                </a:solidFill>
              </a:rPr>
              <a:t>content categories</a:t>
            </a:r>
            <a:r>
              <a:rPr lang="es-ES" dirty="0" smtClean="0">
                <a:solidFill>
                  <a:prstClr val="black"/>
                </a:solidFill>
              </a:rPr>
              <a:t>)</a:t>
            </a:r>
            <a:endParaRPr lang="es-ES" dirty="0">
              <a:solidFill>
                <a:prstClr val="black"/>
              </a:solidFill>
            </a:endParaRPr>
          </a:p>
        </p:txBody>
      </p:sp>
      <p:cxnSp>
        <p:nvCxnSpPr>
          <p:cNvPr id="6" name="Conector recto de flecha 5"/>
          <p:cNvCxnSpPr>
            <a:stCxn id="3" idx="3"/>
            <a:endCxn id="4" idx="1"/>
          </p:cNvCxnSpPr>
          <p:nvPr/>
        </p:nvCxnSpPr>
        <p:spPr>
          <a:xfrm>
            <a:off x="3759200" y="1788130"/>
            <a:ext cx="16256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842" name="Picture 2" descr="https://mdn.mozillademos.org/files/3704/Content_categories_ven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4403" y="2440464"/>
            <a:ext cx="4760553" cy="2727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3023507" y="5629728"/>
            <a:ext cx="5672002" cy="646331"/>
          </a:xfrm>
          <a:prstGeom prst="rect">
            <a:avLst/>
          </a:prstGeom>
        </p:spPr>
        <p:txBody>
          <a:bodyPr wrap="none">
            <a:spAutoFit/>
          </a:bodyPr>
          <a:lstStyle/>
          <a:p>
            <a:r>
              <a:rPr lang="es-ES" dirty="0">
                <a:solidFill>
                  <a:prstClr val="black"/>
                </a:solidFill>
              </a:rPr>
              <a:t>contenido </a:t>
            </a:r>
            <a:r>
              <a:rPr lang="es-ES" dirty="0" smtClean="0">
                <a:solidFill>
                  <a:prstClr val="black"/>
                </a:solidFill>
              </a:rPr>
              <a:t>dinámicos o de flujo (</a:t>
            </a:r>
            <a:r>
              <a:rPr lang="es-ES" dirty="0" err="1" smtClean="0">
                <a:solidFill>
                  <a:prstClr val="black"/>
                </a:solidFill>
              </a:rPr>
              <a:t>flow</a:t>
            </a:r>
            <a:r>
              <a:rPr lang="es-ES" dirty="0" smtClean="0">
                <a:solidFill>
                  <a:prstClr val="black"/>
                </a:solidFill>
              </a:rPr>
              <a:t>) : </a:t>
            </a:r>
            <a:r>
              <a:rPr lang="es-ES" dirty="0">
                <a:solidFill>
                  <a:prstClr val="black"/>
                </a:solidFill>
              </a:rPr>
              <a:t>a nivel de bloque"</a:t>
            </a:r>
            <a:endParaRPr lang="es-ES" dirty="0" smtClean="0">
              <a:solidFill>
                <a:prstClr val="black"/>
              </a:solidFill>
            </a:endParaRPr>
          </a:p>
          <a:p>
            <a:r>
              <a:rPr lang="es-ES" dirty="0" smtClean="0">
                <a:solidFill>
                  <a:prstClr val="black"/>
                </a:solidFill>
              </a:rPr>
              <a:t>contenido de enunciados (</a:t>
            </a:r>
            <a:r>
              <a:rPr lang="es-ES" dirty="0" err="1" smtClean="0">
                <a:solidFill>
                  <a:prstClr val="black"/>
                </a:solidFill>
              </a:rPr>
              <a:t>phrasing</a:t>
            </a:r>
            <a:r>
              <a:rPr lang="es-ES" dirty="0" smtClean="0">
                <a:solidFill>
                  <a:prstClr val="black"/>
                </a:solidFill>
              </a:rPr>
              <a:t>) : en línea</a:t>
            </a:r>
          </a:p>
        </p:txBody>
      </p:sp>
      <p:sp>
        <p:nvSpPr>
          <p:cNvPr id="11" name="Rectángulo 10"/>
          <p:cNvSpPr/>
          <p:nvPr/>
        </p:nvSpPr>
        <p:spPr>
          <a:xfrm>
            <a:off x="973574" y="2924099"/>
            <a:ext cx="1715104" cy="2031325"/>
          </a:xfrm>
          <a:prstGeom prst="rect">
            <a:avLst/>
          </a:prstGeom>
        </p:spPr>
        <p:txBody>
          <a:bodyPr wrap="square">
            <a:spAutoFit/>
          </a:bodyPr>
          <a:lstStyle/>
          <a:p>
            <a:pPr marL="285750" indent="-285750">
              <a:buFont typeface="Arial" panose="020B0604020202020204" pitchFamily="34" charset="0"/>
              <a:buChar char="•"/>
            </a:pPr>
            <a:r>
              <a:rPr lang="en-US" dirty="0">
                <a:solidFill>
                  <a:prstClr val="black"/>
                </a:solidFill>
              </a:rPr>
              <a:t>Flow</a:t>
            </a:r>
          </a:p>
          <a:p>
            <a:pPr marL="285750" indent="-285750">
              <a:buFont typeface="Arial" panose="020B0604020202020204" pitchFamily="34" charset="0"/>
              <a:buChar char="•"/>
            </a:pPr>
            <a:r>
              <a:rPr lang="en-US" dirty="0">
                <a:solidFill>
                  <a:prstClr val="black"/>
                </a:solidFill>
              </a:rPr>
              <a:t>Phrasing</a:t>
            </a:r>
          </a:p>
          <a:p>
            <a:pPr marL="285750" indent="-285750">
              <a:buFont typeface="Arial" panose="020B0604020202020204" pitchFamily="34" charset="0"/>
              <a:buChar char="•"/>
            </a:pPr>
            <a:r>
              <a:rPr lang="en-US" dirty="0">
                <a:solidFill>
                  <a:prstClr val="black"/>
                </a:solidFill>
              </a:rPr>
              <a:t>Heading </a:t>
            </a:r>
          </a:p>
          <a:p>
            <a:pPr marL="285750" indent="-285750">
              <a:buFont typeface="Arial" panose="020B0604020202020204" pitchFamily="34" charset="0"/>
              <a:buChar char="•"/>
            </a:pPr>
            <a:r>
              <a:rPr lang="en-US" dirty="0">
                <a:solidFill>
                  <a:prstClr val="black"/>
                </a:solidFill>
              </a:rPr>
              <a:t>Sectioning</a:t>
            </a:r>
          </a:p>
          <a:p>
            <a:pPr marL="285750" indent="-285750">
              <a:buFont typeface="Arial" panose="020B0604020202020204" pitchFamily="34" charset="0"/>
              <a:buChar char="•"/>
            </a:pPr>
            <a:r>
              <a:rPr lang="en-US" dirty="0" err="1">
                <a:solidFill>
                  <a:prstClr val="black"/>
                </a:solidFill>
              </a:rPr>
              <a:t>Embeded</a:t>
            </a:r>
            <a:endParaRPr lang="en-US" dirty="0">
              <a:solidFill>
                <a:prstClr val="black"/>
              </a:solidFill>
            </a:endParaRPr>
          </a:p>
          <a:p>
            <a:pPr marL="285750" indent="-285750">
              <a:buFont typeface="Arial" panose="020B0604020202020204" pitchFamily="34" charset="0"/>
              <a:buChar char="•"/>
            </a:pPr>
            <a:r>
              <a:rPr lang="en-US" dirty="0">
                <a:solidFill>
                  <a:prstClr val="black"/>
                </a:solidFill>
              </a:rPr>
              <a:t>Interactive</a:t>
            </a:r>
          </a:p>
          <a:p>
            <a:pPr marL="285750" indent="-285750">
              <a:buFont typeface="Arial" panose="020B0604020202020204" pitchFamily="34" charset="0"/>
              <a:buChar char="•"/>
            </a:pPr>
            <a:r>
              <a:rPr lang="en-US" dirty="0">
                <a:solidFill>
                  <a:prstClr val="black"/>
                </a:solidFill>
              </a:rPr>
              <a:t>Metadata</a:t>
            </a:r>
          </a:p>
        </p:txBody>
      </p:sp>
    </p:spTree>
    <p:extLst>
      <p:ext uri="{BB962C8B-B14F-4D97-AF65-F5344CB8AC3E}">
        <p14:creationId xmlns:p14="http://schemas.microsoft.com/office/powerpoint/2010/main" val="7465350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93068" y="125123"/>
            <a:ext cx="7886700" cy="915033"/>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Atributos globales</a:t>
            </a:r>
            <a:endParaRPr lang="es-ES" sz="3600" b="1" i="1" dirty="0">
              <a:solidFill>
                <a:srgbClr val="04617B"/>
              </a:solidFill>
              <a:effectLst>
                <a:outerShdw blurRad="38100" dist="38100" dir="2700000" algn="tl">
                  <a:srgbClr val="C0C0C0"/>
                </a:outerShdw>
              </a:effectLst>
              <a:latin typeface="Constantia"/>
              <a:cs typeface="+mn-cs"/>
            </a:endParaRPr>
          </a:p>
        </p:txBody>
      </p:sp>
      <p:graphicFrame>
        <p:nvGraphicFramePr>
          <p:cNvPr id="27" name="Tabla 26"/>
          <p:cNvGraphicFramePr>
            <a:graphicFrameLocks noGrp="1"/>
          </p:cNvGraphicFramePr>
          <p:nvPr>
            <p:extLst>
              <p:ext uri="{D42A27DB-BD31-4B8C-83A1-F6EECF244321}">
                <p14:modId xmlns:p14="http://schemas.microsoft.com/office/powerpoint/2010/main" val="3425784393"/>
              </p:ext>
            </p:extLst>
          </p:nvPr>
        </p:nvGraphicFramePr>
        <p:xfrm>
          <a:off x="1235508" y="1040156"/>
          <a:ext cx="7536533" cy="5562600"/>
        </p:xfrm>
        <a:graphic>
          <a:graphicData uri="http://schemas.openxmlformats.org/drawingml/2006/table">
            <a:tbl>
              <a:tblPr bandRow="1">
                <a:tableStyleId>{5C22544A-7EE6-4342-B048-85BDC9FD1C3A}</a:tableStyleId>
              </a:tblPr>
              <a:tblGrid>
                <a:gridCol w="1771163"/>
                <a:gridCol w="5765370"/>
              </a:tblGrid>
              <a:tr h="370840">
                <a:tc>
                  <a:txBody>
                    <a:bodyPr/>
                    <a:lstStyle/>
                    <a:p>
                      <a:r>
                        <a:rPr lang="en-US" b="1" noProof="0" dirty="0" smtClean="0"/>
                        <a:t>class</a:t>
                      </a:r>
                      <a:endParaRPr lang="en-US" b="1" noProof="0" dirty="0"/>
                    </a:p>
                  </a:txBody>
                  <a:tcPr/>
                </a:tc>
                <a:tc>
                  <a:txBody>
                    <a:bodyPr/>
                    <a:lstStyle/>
                    <a:p>
                      <a:r>
                        <a:rPr lang="es-ES" dirty="0" smtClean="0"/>
                        <a:t>Nombre de estilo aplicable a diversos elementos</a:t>
                      </a:r>
                      <a:endParaRPr lang="es-ES" dirty="0"/>
                    </a:p>
                  </a:txBody>
                  <a:tcPr/>
                </a:tc>
              </a:tr>
              <a:tr h="370840">
                <a:tc>
                  <a:txBody>
                    <a:bodyPr/>
                    <a:lstStyle/>
                    <a:p>
                      <a:r>
                        <a:rPr lang="en-US" b="1" noProof="0" dirty="0" smtClean="0"/>
                        <a:t>id</a:t>
                      </a:r>
                      <a:endParaRPr lang="en-US" b="1" noProof="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Nombre de estilo aplicable a un elemento elementos</a:t>
                      </a:r>
                    </a:p>
                  </a:txBody>
                  <a:tcPr/>
                </a:tc>
              </a:tr>
              <a:tr h="370840">
                <a:tc>
                  <a:txBody>
                    <a:bodyPr/>
                    <a:lstStyle/>
                    <a:p>
                      <a:r>
                        <a:rPr lang="en-US" b="1" noProof="0" dirty="0" smtClean="0"/>
                        <a:t>style</a:t>
                      </a:r>
                      <a:endParaRPr lang="en-US" b="1" noProof="0" dirty="0"/>
                    </a:p>
                  </a:txBody>
                  <a:tcPr/>
                </a:tc>
                <a:tc>
                  <a:txBody>
                    <a:bodyPr/>
                    <a:lstStyle/>
                    <a:p>
                      <a:r>
                        <a:rPr lang="es-ES" dirty="0" smtClean="0"/>
                        <a:t>Estilo CSS en línea</a:t>
                      </a:r>
                      <a:endParaRPr lang="es-ES" dirty="0"/>
                    </a:p>
                  </a:txBody>
                  <a:tcPr/>
                </a:tc>
              </a:tr>
              <a:tr h="370840">
                <a:tc>
                  <a:txBody>
                    <a:bodyPr/>
                    <a:lstStyle/>
                    <a:p>
                      <a:r>
                        <a:rPr lang="en-US" noProof="0" dirty="0" smtClean="0"/>
                        <a:t>title</a:t>
                      </a:r>
                      <a:endParaRPr lang="en-US" noProof="0" dirty="0"/>
                    </a:p>
                  </a:txBody>
                  <a:tcPr/>
                </a:tc>
                <a:tc>
                  <a:txBody>
                    <a:bodyPr/>
                    <a:lstStyle/>
                    <a:p>
                      <a:r>
                        <a:rPr lang="es-ES" dirty="0" smtClean="0"/>
                        <a:t>Información extra sobre un elemento</a:t>
                      </a:r>
                      <a:endParaRPr lang="es-ES" dirty="0"/>
                    </a:p>
                  </a:txBody>
                  <a:tcPr/>
                </a:tc>
              </a:tr>
              <a:tr h="370840">
                <a:tc>
                  <a:txBody>
                    <a:bodyPr/>
                    <a:lstStyle/>
                    <a:p>
                      <a:r>
                        <a:rPr lang="en-US" noProof="1" smtClean="0"/>
                        <a:t>lang</a:t>
                      </a:r>
                      <a:endParaRPr lang="en-US" noProof="1"/>
                    </a:p>
                  </a:txBody>
                  <a:tcPr/>
                </a:tc>
                <a:tc>
                  <a:txBody>
                    <a:bodyPr/>
                    <a:lstStyle/>
                    <a:p>
                      <a:r>
                        <a:rPr lang="es-ES" dirty="0" smtClean="0"/>
                        <a:t>Idioma asociado a un elemento</a:t>
                      </a:r>
                      <a:endParaRPr lang="es-ES" dirty="0"/>
                    </a:p>
                  </a:txBody>
                  <a:tcPr/>
                </a:tc>
              </a:tr>
              <a:tr h="370840">
                <a:tc>
                  <a:txBody>
                    <a:bodyPr/>
                    <a:lstStyle/>
                    <a:p>
                      <a:r>
                        <a:rPr lang="en-US" noProof="0" dirty="0" smtClean="0"/>
                        <a:t>translate</a:t>
                      </a:r>
                      <a:endParaRPr lang="en-US" noProof="0" dirty="0"/>
                    </a:p>
                  </a:txBody>
                  <a:tcPr>
                    <a:solidFill>
                      <a:schemeClr val="accent2">
                        <a:lumMod val="20000"/>
                        <a:lumOff val="80000"/>
                      </a:schemeClr>
                    </a:solidFill>
                  </a:tcPr>
                </a:tc>
                <a:tc>
                  <a:txBody>
                    <a:bodyPr/>
                    <a:lstStyle/>
                    <a:p>
                      <a:r>
                        <a:rPr lang="es-ES" dirty="0" smtClean="0"/>
                        <a:t>Elemento que se debe traducir</a:t>
                      </a:r>
                      <a:r>
                        <a:rPr lang="es-ES" baseline="0" dirty="0" smtClean="0"/>
                        <a:t> en una página “localizado”</a:t>
                      </a:r>
                      <a:endParaRPr lang="es-ES" dirty="0"/>
                    </a:p>
                  </a:txBody>
                  <a:tcPr>
                    <a:solidFill>
                      <a:schemeClr val="accent2">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spellcheck</a:t>
                      </a:r>
                    </a:p>
                  </a:txBody>
                  <a:tcP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Activa o no la comprobación de ortografía y gramática</a:t>
                      </a:r>
                    </a:p>
                  </a:txBody>
                  <a:tcPr>
                    <a:solidFill>
                      <a:schemeClr val="accent2">
                        <a:lumMod val="20000"/>
                        <a:lumOff val="80000"/>
                      </a:schemeClr>
                    </a:solidFill>
                  </a:tcPr>
                </a:tc>
              </a:tr>
              <a:tr h="370840">
                <a:tc>
                  <a:txBody>
                    <a:bodyPr/>
                    <a:lstStyle/>
                    <a:p>
                      <a:r>
                        <a:rPr lang="en-US" noProof="1" smtClean="0"/>
                        <a:t>dir</a:t>
                      </a:r>
                      <a:endParaRPr lang="en-US" noProof="1" smtClean="0">
                        <a:solidFill>
                          <a:sysClr val="windowText" lastClr="000000"/>
                        </a:solidFill>
                      </a:endParaRPr>
                    </a:p>
                  </a:txBody>
                  <a:tcPr/>
                </a:tc>
                <a:tc>
                  <a:txBody>
                    <a:bodyPr/>
                    <a:lstStyle/>
                    <a:p>
                      <a:r>
                        <a:rPr lang="es-ES" dirty="0" smtClean="0"/>
                        <a:t>Dirección del texto</a:t>
                      </a:r>
                      <a:endParaRPr lang="es-ES" dirty="0"/>
                    </a:p>
                  </a:txBody>
                  <a:tcPr/>
                </a:tc>
              </a:tr>
              <a:tr h="370840">
                <a:tc>
                  <a:txBody>
                    <a:bodyPr/>
                    <a:lstStyle/>
                    <a:p>
                      <a:r>
                        <a:rPr lang="en-US" noProof="1" smtClean="0"/>
                        <a:t>tabindex</a:t>
                      </a:r>
                      <a:endParaRPr lang="en-US" noProof="1" smtClean="0">
                        <a:solidFill>
                          <a:sysClr val="windowText" lastClr="000000"/>
                        </a:solidFill>
                      </a:endParaRPr>
                    </a:p>
                  </a:txBody>
                  <a:tcPr/>
                </a:tc>
                <a:tc>
                  <a:txBody>
                    <a:bodyPr/>
                    <a:lstStyle/>
                    <a:p>
                      <a:r>
                        <a:rPr lang="es-ES" dirty="0" smtClean="0"/>
                        <a:t>Orden tabular de un elemento</a:t>
                      </a:r>
                      <a:endParaRPr lang="es-ES" dirty="0"/>
                    </a:p>
                  </a:txBody>
                  <a:tcPr/>
                </a:tc>
              </a:tr>
              <a:tr h="370840">
                <a:tc>
                  <a:txBody>
                    <a:bodyPr/>
                    <a:lstStyle/>
                    <a:p>
                      <a:r>
                        <a:rPr lang="en-US" noProof="1" smtClean="0">
                          <a:solidFill>
                            <a:sysClr val="windowText" lastClr="000000"/>
                          </a:solidFill>
                        </a:rPr>
                        <a:t>acceskey</a:t>
                      </a:r>
                    </a:p>
                  </a:txBody>
                  <a:tcPr>
                    <a:solidFill>
                      <a:schemeClr val="accent2">
                        <a:lumMod val="20000"/>
                        <a:lumOff val="80000"/>
                      </a:schemeClr>
                    </a:solidFill>
                  </a:tcPr>
                </a:tc>
                <a:tc>
                  <a:txBody>
                    <a:bodyPr/>
                    <a:lstStyle/>
                    <a:p>
                      <a:r>
                        <a:rPr lang="es-ES" dirty="0" smtClean="0"/>
                        <a:t>Tecla rápida que activa/da</a:t>
                      </a:r>
                      <a:r>
                        <a:rPr lang="es-ES" baseline="0" dirty="0" smtClean="0"/>
                        <a:t> el foco a un elemento</a:t>
                      </a:r>
                      <a:endParaRPr lang="es-ES" dirty="0"/>
                    </a:p>
                  </a:txBody>
                  <a:tcPr>
                    <a:solidFill>
                      <a:schemeClr val="accent2">
                        <a:lumMod val="20000"/>
                        <a:lumOff val="80000"/>
                      </a:schemeClr>
                    </a:solidFill>
                  </a:tcPr>
                </a:tc>
              </a:tr>
              <a:tr h="370840">
                <a:tc>
                  <a:txBody>
                    <a:bodyPr/>
                    <a:lstStyle/>
                    <a:p>
                      <a:r>
                        <a:rPr lang="en-US" noProof="1" smtClean="0"/>
                        <a:t>contenteditable</a:t>
                      </a:r>
                      <a:endParaRPr lang="en-US" noProof="1"/>
                    </a:p>
                  </a:txBody>
                  <a:tcPr>
                    <a:solidFill>
                      <a:schemeClr val="accent2">
                        <a:lumMod val="20000"/>
                        <a:lumOff val="80000"/>
                      </a:schemeClr>
                    </a:solidFill>
                  </a:tcPr>
                </a:tc>
                <a:tc>
                  <a:txBody>
                    <a:bodyPr/>
                    <a:lstStyle/>
                    <a:p>
                      <a:r>
                        <a:rPr lang="es-ES" dirty="0" smtClean="0"/>
                        <a:t>Carácter editable o no</a:t>
                      </a:r>
                      <a:endParaRPr lang="es-ES" dirty="0"/>
                    </a:p>
                  </a:txBody>
                  <a:tcPr>
                    <a:solidFill>
                      <a:schemeClr val="accent2">
                        <a:lumMod val="20000"/>
                        <a:lumOff val="80000"/>
                      </a:schemeClr>
                    </a:solidFill>
                  </a:tcPr>
                </a:tc>
              </a:tr>
              <a:tr h="370840">
                <a:tc>
                  <a:txBody>
                    <a:bodyPr/>
                    <a:lstStyle/>
                    <a:p>
                      <a:r>
                        <a:rPr lang="en-US" noProof="1" smtClean="0"/>
                        <a:t>contextmenu</a:t>
                      </a:r>
                      <a:endParaRPr lang="en-US" noProof="1"/>
                    </a:p>
                  </a:txBody>
                  <a:tcPr>
                    <a:solidFill>
                      <a:schemeClr val="accent2">
                        <a:lumMod val="20000"/>
                        <a:lumOff val="80000"/>
                      </a:schemeClr>
                    </a:solidFill>
                  </a:tcPr>
                </a:tc>
                <a:tc>
                  <a:txBody>
                    <a:bodyPr/>
                    <a:lstStyle/>
                    <a:p>
                      <a:r>
                        <a:rPr lang="es-ES" dirty="0" smtClean="0"/>
                        <a:t>Menú contextual de un elemento</a:t>
                      </a:r>
                      <a:endParaRPr lang="es-ES" dirty="0"/>
                    </a:p>
                  </a:txBody>
                  <a:tcPr>
                    <a:solidFill>
                      <a:schemeClr val="accent2">
                        <a:lumMod val="20000"/>
                        <a:lumOff val="80000"/>
                      </a:schemeClr>
                    </a:solidFill>
                  </a:tcPr>
                </a:tc>
              </a:tr>
              <a:tr h="370840">
                <a:tc>
                  <a:txBody>
                    <a:bodyPr/>
                    <a:lstStyle/>
                    <a:p>
                      <a:r>
                        <a:rPr lang="en-US" noProof="1" smtClean="0"/>
                        <a:t>draggable</a:t>
                      </a:r>
                      <a:endParaRPr lang="en-US" noProof="1"/>
                    </a:p>
                  </a:txBody>
                  <a:tcPr>
                    <a:solidFill>
                      <a:schemeClr val="accent2">
                        <a:lumMod val="20000"/>
                        <a:lumOff val="80000"/>
                      </a:schemeClr>
                    </a:solidFill>
                  </a:tcPr>
                </a:tc>
                <a:tc>
                  <a:txBody>
                    <a:bodyPr/>
                    <a:lstStyle/>
                    <a:p>
                      <a:r>
                        <a:rPr lang="es-ES" dirty="0" smtClean="0"/>
                        <a:t>Posibilidad de arrastrar de un elemento</a:t>
                      </a:r>
                      <a:endParaRPr lang="es-ES" dirty="0"/>
                    </a:p>
                  </a:txBody>
                  <a:tcPr>
                    <a:solidFill>
                      <a:schemeClr val="accent2">
                        <a:lumMod val="20000"/>
                        <a:lumOff val="80000"/>
                      </a:schemeClr>
                    </a:solidFill>
                  </a:tcPr>
                </a:tc>
              </a:tr>
              <a:tr h="370840">
                <a:tc>
                  <a:txBody>
                    <a:bodyPr/>
                    <a:lstStyle/>
                    <a:p>
                      <a:r>
                        <a:rPr lang="en-US" noProof="1" smtClean="0"/>
                        <a:t>dropzone</a:t>
                      </a:r>
                      <a:endParaRPr lang="en-US" noProof="1"/>
                    </a:p>
                  </a:txBody>
                  <a:tcPr>
                    <a:solidFill>
                      <a:schemeClr val="accent2">
                        <a:lumMod val="20000"/>
                        <a:lumOff val="80000"/>
                      </a:schemeClr>
                    </a:solidFill>
                  </a:tcPr>
                </a:tc>
                <a:tc>
                  <a:txBody>
                    <a:bodyPr/>
                    <a:lstStyle/>
                    <a:p>
                      <a:r>
                        <a:rPr lang="es-ES" dirty="0" smtClean="0"/>
                        <a:t>Acción por defecto al arrastrar</a:t>
                      </a:r>
                      <a:r>
                        <a:rPr lang="es-ES" baseline="0" dirty="0" smtClean="0"/>
                        <a:t> un elemento</a:t>
                      </a:r>
                      <a:endParaRPr lang="es-ES" dirty="0"/>
                    </a:p>
                  </a:txBody>
                  <a:tcPr>
                    <a:solidFill>
                      <a:schemeClr val="accent2">
                        <a:lumMod val="20000"/>
                        <a:lumOff val="80000"/>
                      </a:schemeClr>
                    </a:solidFill>
                  </a:tcPr>
                </a:tc>
              </a:tr>
              <a:tr h="370840">
                <a:tc>
                  <a:txBody>
                    <a:bodyPr/>
                    <a:lstStyle/>
                    <a:p>
                      <a:r>
                        <a:rPr lang="en-US" noProof="0" dirty="0" smtClean="0"/>
                        <a:t>hidden</a:t>
                      </a:r>
                      <a:endParaRPr lang="en-US" noProof="0" dirty="0"/>
                    </a:p>
                  </a:txBody>
                  <a:tcPr>
                    <a:solidFill>
                      <a:schemeClr val="accent2">
                        <a:lumMod val="20000"/>
                        <a:lumOff val="80000"/>
                      </a:schemeClr>
                    </a:solidFill>
                  </a:tcPr>
                </a:tc>
                <a:tc>
                  <a:txBody>
                    <a:bodyPr/>
                    <a:lstStyle/>
                    <a:p>
                      <a:r>
                        <a:rPr lang="es-ES" dirty="0" smtClean="0"/>
                        <a:t>Indica el carácter no relevante de un elemento</a:t>
                      </a:r>
                      <a:endParaRPr lang="es-ES" dirty="0"/>
                    </a:p>
                  </a:txBody>
                  <a:tcPr>
                    <a:solidFill>
                      <a:schemeClr val="accent2">
                        <a:lumMod val="20000"/>
                        <a:lumOff val="80000"/>
                      </a:schemeClr>
                    </a:solidFill>
                  </a:tcPr>
                </a:tc>
              </a:tr>
            </a:tbl>
          </a:graphicData>
        </a:graphic>
      </p:graphicFrame>
      <p:pic>
        <p:nvPicPr>
          <p:cNvPr id="25" name="Imagen 24"/>
          <p:cNvPicPr>
            <a:picLocks noChangeAspect="1"/>
          </p:cNvPicPr>
          <p:nvPr/>
        </p:nvPicPr>
        <p:blipFill>
          <a:blip r:embed="rId3"/>
          <a:stretch>
            <a:fillRect/>
          </a:stretch>
        </p:blipFill>
        <p:spPr>
          <a:xfrm>
            <a:off x="2450594" y="2902477"/>
            <a:ext cx="530398" cy="530398"/>
          </a:xfrm>
          <a:prstGeom prst="rect">
            <a:avLst/>
          </a:prstGeom>
        </p:spPr>
      </p:pic>
      <p:pic>
        <p:nvPicPr>
          <p:cNvPr id="28" name="Imagen 27"/>
          <p:cNvPicPr>
            <a:picLocks noChangeAspect="1"/>
          </p:cNvPicPr>
          <p:nvPr/>
        </p:nvPicPr>
        <p:blipFill>
          <a:blip r:embed="rId3"/>
          <a:stretch>
            <a:fillRect/>
          </a:stretch>
        </p:blipFill>
        <p:spPr>
          <a:xfrm>
            <a:off x="2450594" y="5649575"/>
            <a:ext cx="530398" cy="530398"/>
          </a:xfrm>
          <a:prstGeom prst="rect">
            <a:avLst/>
          </a:prstGeom>
        </p:spPr>
      </p:pic>
    </p:spTree>
    <p:extLst>
      <p:ext uri="{BB962C8B-B14F-4D97-AF65-F5344CB8AC3E}">
        <p14:creationId xmlns:p14="http://schemas.microsoft.com/office/powerpoint/2010/main" val="3278513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8849" y="125520"/>
            <a:ext cx="8491728" cy="970373"/>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Inicio del documento HTML</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4" name="CuadroTexto 3"/>
          <p:cNvSpPr txBox="1"/>
          <p:nvPr/>
        </p:nvSpPr>
        <p:spPr>
          <a:xfrm>
            <a:off x="4277019" y="1415432"/>
            <a:ext cx="3833725" cy="646331"/>
          </a:xfrm>
          <a:prstGeom prst="rect">
            <a:avLst/>
          </a:prstGeom>
          <a:noFill/>
        </p:spPr>
        <p:txBody>
          <a:bodyPr wrap="square" rtlCol="0">
            <a:spAutoFit/>
          </a:bodyPr>
          <a:lstStyle/>
          <a:p>
            <a:r>
              <a:rPr lang="es-ES" dirty="0" smtClean="0">
                <a:solidFill>
                  <a:prstClr val="black"/>
                </a:solidFill>
              </a:rPr>
              <a:t>Especificación del tipo de documento</a:t>
            </a:r>
          </a:p>
          <a:p>
            <a:r>
              <a:rPr lang="es-ES" dirty="0" smtClean="0">
                <a:solidFill>
                  <a:prstClr val="black"/>
                </a:solidFill>
              </a:rPr>
              <a:t>(opcional, excepto en XHTML)</a:t>
            </a:r>
            <a:endParaRPr lang="es-ES" dirty="0">
              <a:solidFill>
                <a:prstClr val="black"/>
              </a:solidFill>
            </a:endParaRPr>
          </a:p>
        </p:txBody>
      </p:sp>
      <p:sp>
        <p:nvSpPr>
          <p:cNvPr id="5" name="Rectángulo 4"/>
          <p:cNvSpPr/>
          <p:nvPr/>
        </p:nvSpPr>
        <p:spPr>
          <a:xfrm>
            <a:off x="1055685" y="1461598"/>
            <a:ext cx="2891049" cy="64633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sz="2800" b="1" dirty="0">
                <a:solidFill>
                  <a:prstClr val="white"/>
                </a:solidFill>
              </a:rPr>
              <a:t>&lt;!DOCTYPE …&gt;</a:t>
            </a:r>
          </a:p>
        </p:txBody>
      </p:sp>
      <p:sp>
        <p:nvSpPr>
          <p:cNvPr id="8" name="CuadroTexto 7"/>
          <p:cNvSpPr txBox="1"/>
          <p:nvPr/>
        </p:nvSpPr>
        <p:spPr>
          <a:xfrm>
            <a:off x="1010537" y="2490890"/>
            <a:ext cx="6532964" cy="646331"/>
          </a:xfrm>
          <a:prstGeom prst="rect">
            <a:avLst/>
          </a:prstGeom>
          <a:noFill/>
        </p:spPr>
        <p:txBody>
          <a:bodyPr wrap="square" rtlCol="0">
            <a:spAutoFit/>
          </a:bodyPr>
          <a:lstStyle/>
          <a:p>
            <a:r>
              <a:rPr lang="es-ES" dirty="0" smtClean="0">
                <a:solidFill>
                  <a:prstClr val="black"/>
                </a:solidFill>
              </a:rPr>
              <a:t>Le indica al navegador que el documento cumple determinado estándar, que será el que aquel utilizará para procesar el documento</a:t>
            </a:r>
            <a:endParaRPr lang="es-ES" dirty="0">
              <a:solidFill>
                <a:prstClr val="black"/>
              </a:solidFill>
            </a:endParaRPr>
          </a:p>
        </p:txBody>
      </p:sp>
      <p:sp>
        <p:nvSpPr>
          <p:cNvPr id="9" name="Rectángulo 8"/>
          <p:cNvSpPr/>
          <p:nvPr/>
        </p:nvSpPr>
        <p:spPr>
          <a:xfrm>
            <a:off x="1099527" y="3531462"/>
            <a:ext cx="6897821"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a:solidFill>
                  <a:prstClr val="black"/>
                </a:solidFill>
                <a:latin typeface="Courier New" panose="02070309020205020404" pitchFamily="49" charset="0"/>
                <a:cs typeface="Courier New" panose="02070309020205020404" pitchFamily="49" charset="0"/>
              </a:rPr>
              <a:t>&lt;!DOCTYPE HTML PUBLIC "-//W3C/DTD </a:t>
            </a:r>
            <a:r>
              <a:rPr lang="es-ES" sz="1400" b="1" dirty="0">
                <a:solidFill>
                  <a:prstClr val="black"/>
                </a:solidFill>
                <a:latin typeface="Courier New" panose="02070309020205020404" pitchFamily="49" charset="0"/>
                <a:cs typeface="Courier New" panose="02070309020205020404" pitchFamily="49" charset="0"/>
              </a:rPr>
              <a:t>HTML 4.01</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Transitional</a:t>
            </a:r>
            <a:r>
              <a:rPr lang="es-ES" sz="1400" dirty="0">
                <a:solidFill>
                  <a:prstClr val="black"/>
                </a:solidFill>
                <a:latin typeface="Courier New" panose="02070309020205020404" pitchFamily="49" charset="0"/>
                <a:cs typeface="Courier New" panose="02070309020205020404" pitchFamily="49" charset="0"/>
              </a:rPr>
              <a:t>//EN"</a:t>
            </a:r>
          </a:p>
          <a:p>
            <a:r>
              <a:rPr lang="es-ES" sz="1400" dirty="0" smtClean="0">
                <a:solidFill>
                  <a:prstClr val="black"/>
                </a:solidFill>
                <a:latin typeface="Courier New" panose="02070309020205020404" pitchFamily="49" charset="0"/>
                <a:cs typeface="Courier New" panose="02070309020205020404" pitchFamily="49" charset="0"/>
              </a:rPr>
              <a:t>"</a:t>
            </a:r>
            <a:r>
              <a:rPr lang="es-ES" sz="1400" dirty="0">
                <a:solidFill>
                  <a:prstClr val="black"/>
                </a:solidFill>
                <a:latin typeface="Courier New" panose="02070309020205020404" pitchFamily="49" charset="0"/>
                <a:cs typeface="Courier New" panose="02070309020205020404" pitchFamily="49" charset="0"/>
              </a:rPr>
              <a:t>http://www.w3.org/TR/html4/loose.dtd"&gt;</a:t>
            </a:r>
          </a:p>
        </p:txBody>
      </p:sp>
      <p:sp>
        <p:nvSpPr>
          <p:cNvPr id="10" name="Rectángulo 9"/>
          <p:cNvSpPr/>
          <p:nvPr/>
        </p:nvSpPr>
        <p:spPr>
          <a:xfrm>
            <a:off x="1055685" y="4462509"/>
            <a:ext cx="6941663"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a:solidFill>
                  <a:prstClr val="black"/>
                </a:solidFill>
                <a:latin typeface="Courier New" panose="02070309020205020404" pitchFamily="49" charset="0"/>
                <a:cs typeface="Courier New" panose="02070309020205020404" pitchFamily="49" charset="0"/>
              </a:rPr>
              <a:t>&lt;!DOCTYPE HTML PUBLIC "-//W3C/DTD </a:t>
            </a:r>
            <a:r>
              <a:rPr lang="es-ES" sz="1400" b="1" dirty="0">
                <a:solidFill>
                  <a:prstClr val="black"/>
                </a:solidFill>
                <a:latin typeface="Courier New" panose="02070309020205020404" pitchFamily="49" charset="0"/>
                <a:cs typeface="Courier New" panose="02070309020205020404" pitchFamily="49" charset="0"/>
              </a:rPr>
              <a:t>XHTML 1.0 </a:t>
            </a:r>
            <a:r>
              <a:rPr lang="es-ES" sz="1400" dirty="0" err="1">
                <a:solidFill>
                  <a:prstClr val="black"/>
                </a:solidFill>
                <a:latin typeface="Courier New" panose="02070309020205020404" pitchFamily="49" charset="0"/>
                <a:cs typeface="Courier New" panose="02070309020205020404" pitchFamily="49" charset="0"/>
              </a:rPr>
              <a:t>Transitional</a:t>
            </a:r>
            <a:r>
              <a:rPr lang="es-ES" sz="1400" dirty="0">
                <a:solidFill>
                  <a:prstClr val="black"/>
                </a:solidFill>
                <a:latin typeface="Courier New" panose="02070309020205020404" pitchFamily="49" charset="0"/>
                <a:cs typeface="Courier New" panose="02070309020205020404" pitchFamily="49" charset="0"/>
              </a:rPr>
              <a:t>//EN"</a:t>
            </a:r>
          </a:p>
          <a:p>
            <a:r>
              <a:rPr lang="es-ES" sz="1400" dirty="0" smtClean="0">
                <a:solidFill>
                  <a:prstClr val="black"/>
                </a:solidFill>
                <a:latin typeface="Courier New" panose="02070309020205020404" pitchFamily="49" charset="0"/>
                <a:cs typeface="Courier New" panose="02070309020205020404" pitchFamily="49" charset="0"/>
              </a:rPr>
              <a:t>“http</a:t>
            </a:r>
            <a:r>
              <a:rPr lang="es-ES" sz="1400" dirty="0">
                <a:solidFill>
                  <a:prstClr val="black"/>
                </a:solidFill>
                <a:latin typeface="Courier New" panose="02070309020205020404" pitchFamily="49" charset="0"/>
                <a:cs typeface="Courier New" panose="02070309020205020404" pitchFamily="49" charset="0"/>
              </a:rPr>
              <a:t>://www.w3.org/TR/xhtml1/DTD/xhtml1-transitional.dtd"&gt;</a:t>
            </a:r>
          </a:p>
        </p:txBody>
      </p:sp>
      <p:sp>
        <p:nvSpPr>
          <p:cNvPr id="11" name="Rectángulo 10"/>
          <p:cNvSpPr/>
          <p:nvPr/>
        </p:nvSpPr>
        <p:spPr>
          <a:xfrm>
            <a:off x="1055685" y="5524381"/>
            <a:ext cx="1869679"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a:solidFill>
                  <a:prstClr val="black"/>
                </a:solidFill>
                <a:latin typeface="Courier New" panose="02070309020205020404" pitchFamily="49" charset="0"/>
                <a:cs typeface="Courier New" panose="02070309020205020404" pitchFamily="49" charset="0"/>
              </a:rPr>
              <a:t>&lt;!DOCTYPE </a:t>
            </a:r>
            <a:r>
              <a:rPr lang="es-ES" sz="1400" dirty="0" err="1">
                <a:solidFill>
                  <a:prstClr val="black"/>
                </a:solidFill>
                <a:latin typeface="Courier New" panose="02070309020205020404" pitchFamily="49" charset="0"/>
                <a:cs typeface="Courier New" panose="02070309020205020404" pitchFamily="49" charset="0"/>
              </a:rPr>
              <a:t>html</a:t>
            </a:r>
            <a:r>
              <a:rPr lang="es-ES" sz="1400" dirty="0">
                <a:solidFill>
                  <a:prstClr val="black"/>
                </a:solidFill>
                <a:latin typeface="Courier New" panose="02070309020205020404" pitchFamily="49" charset="0"/>
                <a:cs typeface="Courier New" panose="02070309020205020404" pitchFamily="49" charset="0"/>
              </a:rPr>
              <a:t>&gt;</a:t>
            </a:r>
          </a:p>
        </p:txBody>
      </p:sp>
      <p:cxnSp>
        <p:nvCxnSpPr>
          <p:cNvPr id="13" name="Conector recto de flecha 12"/>
          <p:cNvCxnSpPr>
            <a:stCxn id="11" idx="3"/>
          </p:cNvCxnSpPr>
          <p:nvPr/>
        </p:nvCxnSpPr>
        <p:spPr>
          <a:xfrm>
            <a:off x="2925364" y="5678270"/>
            <a:ext cx="840117" cy="8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3946734" y="5524381"/>
            <a:ext cx="848309" cy="369332"/>
          </a:xfrm>
          <a:prstGeom prst="rect">
            <a:avLst/>
          </a:prstGeom>
          <a:noFill/>
        </p:spPr>
        <p:txBody>
          <a:bodyPr wrap="none" rtlCol="0">
            <a:spAutoFit/>
          </a:bodyPr>
          <a:lstStyle/>
          <a:p>
            <a:r>
              <a:rPr lang="es-ES" dirty="0" smtClean="0">
                <a:solidFill>
                  <a:prstClr val="black"/>
                </a:solidFill>
              </a:rPr>
              <a:t>HTML5</a:t>
            </a:r>
            <a:endParaRPr lang="es-ES" dirty="0">
              <a:solidFill>
                <a:prstClr val="black"/>
              </a:solidFill>
            </a:endParaRPr>
          </a:p>
        </p:txBody>
      </p:sp>
      <p:pic>
        <p:nvPicPr>
          <p:cNvPr id="12290" name="Picture 2" descr="http://boracay.hol.es/images/Tecnologias/Logotipos/html5_logo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5043" y="5262669"/>
            <a:ext cx="848309" cy="848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35649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8849" y="125520"/>
            <a:ext cx="8491728" cy="970373"/>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Inicio del documento HTML</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6" name="CuadroTexto 5"/>
          <p:cNvSpPr txBox="1"/>
          <p:nvPr/>
        </p:nvSpPr>
        <p:spPr>
          <a:xfrm>
            <a:off x="776112" y="1613141"/>
            <a:ext cx="1869743" cy="646331"/>
          </a:xfrm>
          <a:prstGeom prst="rect">
            <a:avLst/>
          </a:prstGeom>
          <a:noFill/>
        </p:spPr>
        <p:txBody>
          <a:bodyPr wrap="none" rtlCol="0">
            <a:spAutoFit/>
          </a:bodyPr>
          <a:lstStyle/>
          <a:p>
            <a:r>
              <a:rPr lang="es-ES" dirty="0" smtClean="0">
                <a:solidFill>
                  <a:prstClr val="black"/>
                </a:solidFill>
              </a:rPr>
              <a:t>Documento HTML</a:t>
            </a:r>
            <a:br>
              <a:rPr lang="es-ES" dirty="0" smtClean="0">
                <a:solidFill>
                  <a:prstClr val="black"/>
                </a:solidFill>
              </a:rPr>
            </a:br>
            <a:r>
              <a:rPr lang="es-ES" dirty="0" smtClean="0">
                <a:solidFill>
                  <a:prstClr val="black"/>
                </a:solidFill>
              </a:rPr>
              <a:t>(todo lo demás)</a:t>
            </a:r>
            <a:endParaRPr lang="es-ES" dirty="0">
              <a:solidFill>
                <a:prstClr val="black"/>
              </a:solidFill>
            </a:endParaRPr>
          </a:p>
        </p:txBody>
      </p:sp>
      <p:sp>
        <p:nvSpPr>
          <p:cNvPr id="7" name="CuadroTexto 6"/>
          <p:cNvSpPr txBox="1"/>
          <p:nvPr/>
        </p:nvSpPr>
        <p:spPr>
          <a:xfrm>
            <a:off x="1763579" y="3683536"/>
            <a:ext cx="1903085" cy="73866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s-ES"/>
            </a:defPPr>
            <a:lvl1pPr>
              <a:defRPr sz="1400">
                <a:solidFill>
                  <a:schemeClr val="dk1"/>
                </a:solidFill>
                <a:latin typeface="Courier New" panose="02070309020205020404" pitchFamily="49" charset="0"/>
                <a:cs typeface="Courier New" panose="02070309020205020404" pitchFamily="49"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s-ES" dirty="0">
                <a:solidFill>
                  <a:prstClr val="black"/>
                </a:solidFill>
              </a:rPr>
              <a:t>&lt;</a:t>
            </a:r>
            <a:r>
              <a:rPr lang="es-ES" dirty="0" err="1" smtClean="0">
                <a:solidFill>
                  <a:prstClr val="black"/>
                </a:solidFill>
              </a:rPr>
              <a:t>html</a:t>
            </a:r>
            <a:r>
              <a:rPr lang="es-ES" dirty="0" smtClean="0">
                <a:solidFill>
                  <a:prstClr val="black"/>
                </a:solidFill>
              </a:rPr>
              <a:t> </a:t>
            </a:r>
            <a:r>
              <a:rPr lang="es-ES" dirty="0" err="1" smtClean="0">
                <a:solidFill>
                  <a:prstClr val="black"/>
                </a:solidFill>
              </a:rPr>
              <a:t>lang</a:t>
            </a:r>
            <a:r>
              <a:rPr lang="es-ES" dirty="0" smtClean="0">
                <a:solidFill>
                  <a:prstClr val="black"/>
                </a:solidFill>
              </a:rPr>
              <a:t>=“es”&gt; </a:t>
            </a:r>
            <a:r>
              <a:rPr lang="es-ES" dirty="0">
                <a:solidFill>
                  <a:prstClr val="black"/>
                </a:solidFill>
              </a:rPr>
              <a:t>… </a:t>
            </a:r>
            <a:endParaRPr lang="es-ES" dirty="0" smtClean="0">
              <a:solidFill>
                <a:prstClr val="black"/>
              </a:solidFill>
            </a:endParaRPr>
          </a:p>
          <a:p>
            <a:r>
              <a:rPr lang="es-ES" dirty="0" smtClean="0">
                <a:solidFill>
                  <a:prstClr val="black"/>
                </a:solidFill>
              </a:rPr>
              <a:t>&lt;/</a:t>
            </a:r>
            <a:r>
              <a:rPr lang="es-ES" dirty="0" err="1">
                <a:solidFill>
                  <a:prstClr val="black"/>
                </a:solidFill>
              </a:rPr>
              <a:t>html</a:t>
            </a:r>
            <a:r>
              <a:rPr lang="es-ES" dirty="0">
                <a:solidFill>
                  <a:prstClr val="black"/>
                </a:solidFill>
              </a:rPr>
              <a:t>&gt;</a:t>
            </a:r>
          </a:p>
        </p:txBody>
      </p:sp>
      <p:cxnSp>
        <p:nvCxnSpPr>
          <p:cNvPr id="15" name="Conector recto de flecha 14"/>
          <p:cNvCxnSpPr/>
          <p:nvPr/>
        </p:nvCxnSpPr>
        <p:spPr>
          <a:xfrm>
            <a:off x="3664693" y="3916045"/>
            <a:ext cx="840117" cy="8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4686063" y="3762156"/>
            <a:ext cx="848309" cy="369332"/>
          </a:xfrm>
          <a:prstGeom prst="rect">
            <a:avLst/>
          </a:prstGeom>
          <a:noFill/>
        </p:spPr>
        <p:txBody>
          <a:bodyPr wrap="none" rtlCol="0">
            <a:spAutoFit/>
          </a:bodyPr>
          <a:lstStyle/>
          <a:p>
            <a:r>
              <a:rPr lang="es-ES" dirty="0" smtClean="0">
                <a:solidFill>
                  <a:prstClr val="black"/>
                </a:solidFill>
              </a:rPr>
              <a:t>HTML5</a:t>
            </a:r>
            <a:endParaRPr lang="es-ES" dirty="0">
              <a:solidFill>
                <a:prstClr val="black"/>
              </a:solidFill>
            </a:endParaRPr>
          </a:p>
        </p:txBody>
      </p:sp>
      <p:pic>
        <p:nvPicPr>
          <p:cNvPr id="17" name="Picture 2" descr="http://boracay.hol.es/images/Tecnologias/Logotipos/html5_logo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7778" y="3505526"/>
            <a:ext cx="838146" cy="83814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719186" y="4874705"/>
            <a:ext cx="6154814" cy="923330"/>
          </a:xfrm>
          <a:prstGeom prst="rect">
            <a:avLst/>
          </a:prstGeom>
          <a:noFill/>
        </p:spPr>
        <p:txBody>
          <a:bodyPr wrap="square" rtlCol="0">
            <a:spAutoFit/>
          </a:bodyPr>
          <a:lstStyle/>
          <a:p>
            <a:r>
              <a:rPr lang="es-ES" dirty="0" smtClean="0">
                <a:solidFill>
                  <a:prstClr val="black"/>
                </a:solidFill>
              </a:rPr>
              <a:t>En la etiqueta </a:t>
            </a:r>
            <a:r>
              <a:rPr lang="es-ES" dirty="0" err="1" smtClean="0">
                <a:solidFill>
                  <a:prstClr val="black"/>
                </a:solidFill>
              </a:rPr>
              <a:t>html</a:t>
            </a:r>
            <a:r>
              <a:rPr lang="es-ES" dirty="0" smtClean="0">
                <a:solidFill>
                  <a:prstClr val="black"/>
                </a:solidFill>
              </a:rPr>
              <a:t> se incorpora el </a:t>
            </a:r>
            <a:r>
              <a:rPr lang="es-ES" b="1" dirty="0" smtClean="0">
                <a:solidFill>
                  <a:prstClr val="black"/>
                </a:solidFill>
              </a:rPr>
              <a:t>atributo global “</a:t>
            </a:r>
            <a:r>
              <a:rPr lang="es-ES" b="1" dirty="0" err="1" smtClean="0">
                <a:solidFill>
                  <a:prstClr val="black"/>
                </a:solidFill>
              </a:rPr>
              <a:t>lang</a:t>
            </a:r>
            <a:r>
              <a:rPr lang="es-ES" b="1" dirty="0" smtClean="0">
                <a:solidFill>
                  <a:prstClr val="black"/>
                </a:solidFill>
              </a:rPr>
              <a:t>”</a:t>
            </a:r>
            <a:r>
              <a:rPr lang="es-ES" dirty="0" smtClean="0">
                <a:solidFill>
                  <a:prstClr val="black"/>
                </a:solidFill>
              </a:rPr>
              <a:t/>
            </a:r>
            <a:br>
              <a:rPr lang="es-ES" dirty="0" smtClean="0">
                <a:solidFill>
                  <a:prstClr val="black"/>
                </a:solidFill>
              </a:rPr>
            </a:br>
            <a:r>
              <a:rPr lang="es-ES" dirty="0" err="1" smtClean="0">
                <a:solidFill>
                  <a:prstClr val="black"/>
                </a:solidFill>
              </a:rPr>
              <a:t>lang</a:t>
            </a:r>
            <a:r>
              <a:rPr lang="es-ES" dirty="0">
                <a:solidFill>
                  <a:prstClr val="black"/>
                </a:solidFill>
              </a:rPr>
              <a:t>=</a:t>
            </a:r>
            <a:r>
              <a:rPr lang="es-ES" dirty="0" smtClean="0">
                <a:solidFill>
                  <a:prstClr val="black"/>
                </a:solidFill>
              </a:rPr>
              <a:t> idioma (es, en, </a:t>
            </a:r>
            <a:r>
              <a:rPr lang="es-ES" dirty="0" err="1" smtClean="0">
                <a:solidFill>
                  <a:prstClr val="black"/>
                </a:solidFill>
              </a:rPr>
              <a:t>fr</a:t>
            </a:r>
            <a:r>
              <a:rPr lang="es-ES" dirty="0" smtClean="0">
                <a:solidFill>
                  <a:prstClr val="black"/>
                </a:solidFill>
              </a:rPr>
              <a:t>, ge, </a:t>
            </a:r>
            <a:r>
              <a:rPr lang="es-ES" dirty="0" err="1" smtClean="0">
                <a:solidFill>
                  <a:prstClr val="black"/>
                </a:solidFill>
              </a:rPr>
              <a:t>it</a:t>
            </a:r>
            <a:r>
              <a:rPr lang="es-ES" dirty="0" smtClean="0">
                <a:solidFill>
                  <a:prstClr val="black"/>
                </a:solidFill>
              </a:rPr>
              <a:t>, </a:t>
            </a:r>
            <a:r>
              <a:rPr lang="es-ES" dirty="0" err="1" smtClean="0">
                <a:solidFill>
                  <a:prstClr val="black"/>
                </a:solidFill>
              </a:rPr>
              <a:t>ru</a:t>
            </a:r>
            <a:r>
              <a:rPr lang="es-ES" dirty="0" smtClean="0">
                <a:solidFill>
                  <a:prstClr val="black"/>
                </a:solidFill>
              </a:rPr>
              <a:t>…)</a:t>
            </a:r>
          </a:p>
          <a:p>
            <a:r>
              <a:rPr lang="es-ES" dirty="0">
                <a:solidFill>
                  <a:prstClr val="black"/>
                </a:solidFill>
              </a:rPr>
              <a:t>Los idiomas pueden incluir dialectos: </a:t>
            </a:r>
            <a:r>
              <a:rPr lang="es-ES" dirty="0" err="1">
                <a:solidFill>
                  <a:prstClr val="black"/>
                </a:solidFill>
              </a:rPr>
              <a:t>es~es</a:t>
            </a:r>
            <a:r>
              <a:rPr lang="es-ES" dirty="0">
                <a:solidFill>
                  <a:prstClr val="black"/>
                </a:solidFill>
              </a:rPr>
              <a:t> (español de España</a:t>
            </a:r>
            <a:r>
              <a:rPr lang="es-ES" dirty="0" smtClean="0">
                <a:solidFill>
                  <a:prstClr val="black"/>
                </a:solidFill>
              </a:rPr>
              <a:t>)</a:t>
            </a:r>
            <a:endParaRPr lang="es-ES" dirty="0">
              <a:solidFill>
                <a:prstClr val="black"/>
              </a:solidFill>
            </a:endParaRPr>
          </a:p>
        </p:txBody>
      </p:sp>
      <p:sp>
        <p:nvSpPr>
          <p:cNvPr id="18" name="CuadroTexto 17"/>
          <p:cNvSpPr txBox="1"/>
          <p:nvPr/>
        </p:nvSpPr>
        <p:spPr>
          <a:xfrm>
            <a:off x="3075763" y="1521744"/>
            <a:ext cx="1903085" cy="1475456"/>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s-ES" dirty="0">
                <a:solidFill>
                  <a:prstClr val="white"/>
                </a:solidFill>
              </a:rPr>
              <a:t>&lt;</a:t>
            </a:r>
            <a:r>
              <a:rPr lang="es-ES" dirty="0" err="1">
                <a:solidFill>
                  <a:prstClr val="white"/>
                </a:solidFill>
              </a:rPr>
              <a:t>html</a:t>
            </a:r>
            <a:r>
              <a:rPr lang="es-ES" dirty="0">
                <a:solidFill>
                  <a:prstClr val="white"/>
                </a:solidFill>
              </a:rPr>
              <a:t>&gt; </a:t>
            </a:r>
            <a:endParaRPr lang="es-ES" dirty="0" smtClean="0">
              <a:solidFill>
                <a:prstClr val="white"/>
              </a:solidFill>
            </a:endParaRPr>
          </a:p>
          <a:p>
            <a:pPr algn="l"/>
            <a:r>
              <a:rPr lang="es-ES" dirty="0" smtClean="0">
                <a:solidFill>
                  <a:prstClr val="white"/>
                </a:solidFill>
              </a:rPr>
              <a:t>… </a:t>
            </a:r>
            <a:endParaRPr lang="es-ES" dirty="0">
              <a:solidFill>
                <a:prstClr val="white"/>
              </a:solidFill>
            </a:endParaRPr>
          </a:p>
          <a:p>
            <a:pPr algn="l"/>
            <a:r>
              <a:rPr lang="es-ES" dirty="0">
                <a:solidFill>
                  <a:prstClr val="white"/>
                </a:solidFill>
              </a:rPr>
              <a:t>&lt;/</a:t>
            </a:r>
            <a:r>
              <a:rPr lang="es-ES" dirty="0" err="1">
                <a:solidFill>
                  <a:prstClr val="white"/>
                </a:solidFill>
              </a:rPr>
              <a:t>html</a:t>
            </a:r>
            <a:r>
              <a:rPr lang="es-ES" dirty="0">
                <a:solidFill>
                  <a:prstClr val="white"/>
                </a:solidFill>
              </a:rPr>
              <a:t>&gt;</a:t>
            </a:r>
          </a:p>
        </p:txBody>
      </p:sp>
      <p:sp>
        <p:nvSpPr>
          <p:cNvPr id="12" name="CuadroTexto 11"/>
          <p:cNvSpPr txBox="1"/>
          <p:nvPr/>
        </p:nvSpPr>
        <p:spPr>
          <a:xfrm>
            <a:off x="5408756" y="1613141"/>
            <a:ext cx="2832863" cy="1200329"/>
          </a:xfrm>
          <a:prstGeom prst="rect">
            <a:avLst/>
          </a:prstGeom>
          <a:noFill/>
        </p:spPr>
        <p:txBody>
          <a:bodyPr wrap="square" rtlCol="0">
            <a:spAutoFit/>
          </a:bodyPr>
          <a:lstStyle/>
          <a:p>
            <a:r>
              <a:rPr lang="es-ES" dirty="0" smtClean="0">
                <a:solidFill>
                  <a:prstClr val="black"/>
                </a:solidFill>
              </a:rPr>
              <a:t>Es el contenedor raíz en la estructura HTML, es decir dentro del que vamos a incluir todo el documente</a:t>
            </a:r>
            <a:endParaRPr lang="es-ES" dirty="0">
              <a:solidFill>
                <a:prstClr val="black"/>
              </a:solidFill>
            </a:endParaRPr>
          </a:p>
        </p:txBody>
      </p:sp>
    </p:spTree>
    <p:extLst>
      <p:ext uri="{BB962C8B-B14F-4D97-AF65-F5344CB8AC3E}">
        <p14:creationId xmlns:p14="http://schemas.microsoft.com/office/powerpoint/2010/main" val="1147763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810464" y="2912288"/>
            <a:ext cx="2969437" cy="2839959"/>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s-ES" sz="2400" dirty="0">
                <a:solidFill>
                  <a:prstClr val="white"/>
                </a:solidFill>
              </a:rPr>
              <a:t>&lt;</a:t>
            </a:r>
            <a:r>
              <a:rPr lang="es-ES" sz="2400" dirty="0" err="1">
                <a:solidFill>
                  <a:prstClr val="white"/>
                </a:solidFill>
              </a:rPr>
              <a:t>html</a:t>
            </a:r>
            <a:r>
              <a:rPr lang="es-ES" sz="2400" dirty="0">
                <a:solidFill>
                  <a:prstClr val="white"/>
                </a:solidFill>
              </a:rPr>
              <a:t>&gt; </a:t>
            </a:r>
            <a:endParaRPr lang="es-ES" sz="2400" dirty="0" smtClean="0">
              <a:solidFill>
                <a:prstClr val="white"/>
              </a:solidFill>
            </a:endParaRPr>
          </a:p>
          <a:p>
            <a:pPr algn="l"/>
            <a:endParaRPr lang="es-ES" sz="2400" dirty="0" smtClean="0">
              <a:solidFill>
                <a:prstClr val="white"/>
              </a:solidFill>
            </a:endParaRPr>
          </a:p>
          <a:p>
            <a:pPr algn="l"/>
            <a:endParaRPr lang="es-ES" sz="2400" dirty="0" smtClean="0">
              <a:solidFill>
                <a:prstClr val="white"/>
              </a:solidFill>
            </a:endParaRPr>
          </a:p>
          <a:p>
            <a:pPr algn="l"/>
            <a:endParaRPr lang="es-ES" sz="2400" dirty="0" smtClean="0">
              <a:solidFill>
                <a:prstClr val="white"/>
              </a:solidFill>
            </a:endParaRPr>
          </a:p>
          <a:p>
            <a:pPr algn="l"/>
            <a:endParaRPr lang="es-ES" sz="2400" dirty="0">
              <a:solidFill>
                <a:prstClr val="white"/>
              </a:solidFill>
            </a:endParaRPr>
          </a:p>
          <a:p>
            <a:pPr algn="l"/>
            <a:endParaRPr lang="es-ES" sz="2400" dirty="0">
              <a:solidFill>
                <a:prstClr val="white"/>
              </a:solidFill>
            </a:endParaRPr>
          </a:p>
          <a:p>
            <a:pPr algn="l"/>
            <a:r>
              <a:rPr lang="es-ES" sz="2400" dirty="0">
                <a:solidFill>
                  <a:prstClr val="white"/>
                </a:solidFill>
              </a:rPr>
              <a:t>&lt;/</a:t>
            </a:r>
            <a:r>
              <a:rPr lang="es-ES" sz="2400" dirty="0" err="1">
                <a:solidFill>
                  <a:prstClr val="white"/>
                </a:solidFill>
              </a:rPr>
              <a:t>html</a:t>
            </a:r>
            <a:r>
              <a:rPr lang="es-ES" sz="2400" dirty="0">
                <a:solidFill>
                  <a:prstClr val="white"/>
                </a:solidFill>
              </a:rPr>
              <a:t>&gt;</a:t>
            </a:r>
          </a:p>
        </p:txBody>
      </p:sp>
      <p:sp>
        <p:nvSpPr>
          <p:cNvPr id="2" name="Título 1"/>
          <p:cNvSpPr>
            <a:spLocks noGrp="1"/>
          </p:cNvSpPr>
          <p:nvPr>
            <p:ph type="title"/>
          </p:nvPr>
        </p:nvSpPr>
        <p:spPr>
          <a:xfrm>
            <a:off x="298704" y="267591"/>
            <a:ext cx="8491728" cy="1310688"/>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Partes del documento HTML:</a:t>
            </a:r>
            <a:br>
              <a:rPr lang="es-ES" sz="3600" b="1" i="1" dirty="0" smtClean="0">
                <a:solidFill>
                  <a:srgbClr val="04617B"/>
                </a:solidFill>
                <a:effectLst>
                  <a:outerShdw blurRad="38100" dist="38100" dir="2700000" algn="tl">
                    <a:srgbClr val="C0C0C0"/>
                  </a:outerShdw>
                </a:effectLst>
                <a:latin typeface="Constantia"/>
                <a:cs typeface="+mn-cs"/>
              </a:rPr>
            </a:br>
            <a:r>
              <a:rPr lang="es-ES" sz="3600" b="1" i="1" dirty="0" smtClean="0">
                <a:solidFill>
                  <a:srgbClr val="04617B"/>
                </a:solidFill>
                <a:effectLst>
                  <a:outerShdw blurRad="38100" dist="38100" dir="2700000" algn="tl">
                    <a:srgbClr val="C0C0C0"/>
                  </a:outerShdw>
                </a:effectLst>
                <a:latin typeface="Constantia"/>
                <a:cs typeface="+mn-cs"/>
              </a:rPr>
              <a:t>cabecera (head) y cuerpo (</a:t>
            </a:r>
            <a:r>
              <a:rPr lang="es-ES" sz="3600" b="1" i="1" dirty="0" err="1" smtClean="0">
                <a:solidFill>
                  <a:srgbClr val="04617B"/>
                </a:solidFill>
                <a:effectLst>
                  <a:outerShdw blurRad="38100" dist="38100" dir="2700000" algn="tl">
                    <a:srgbClr val="C0C0C0"/>
                  </a:outerShdw>
                </a:effectLst>
                <a:latin typeface="Constantia"/>
                <a:cs typeface="+mn-cs"/>
              </a:rPr>
              <a:t>body</a:t>
            </a:r>
            <a:r>
              <a:rPr lang="es-ES" sz="3600" b="1" i="1" dirty="0" smtClean="0">
                <a:solidFill>
                  <a:srgbClr val="04617B"/>
                </a:solidFill>
                <a:effectLst>
                  <a:outerShdw blurRad="38100" dist="38100" dir="2700000" algn="tl">
                    <a:srgbClr val="C0C0C0"/>
                  </a:outerShdw>
                </a:effectLst>
                <a:latin typeface="Constantia"/>
                <a:cs typeface="+mn-cs"/>
              </a:rPr>
              <a:t>)</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4" name="Rectángulo 3"/>
          <p:cNvSpPr/>
          <p:nvPr/>
        </p:nvSpPr>
        <p:spPr>
          <a:xfrm>
            <a:off x="1938235" y="3479303"/>
            <a:ext cx="1959238" cy="861774"/>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ES" sz="1600" noProof="1" smtClean="0">
                <a:solidFill>
                  <a:prstClr val="black"/>
                </a:solidFill>
                <a:latin typeface="Courier New" panose="02070309020205020404" pitchFamily="49" charset="0"/>
                <a:cs typeface="Courier New" panose="02070309020205020404" pitchFamily="49" charset="0"/>
              </a:rPr>
              <a:t>&lt;head&gt;</a:t>
            </a:r>
          </a:p>
          <a:p>
            <a:r>
              <a:rPr lang="es-ES" sz="1600" noProof="1" smtClean="0">
                <a:solidFill>
                  <a:prstClr val="black"/>
                </a:solidFill>
                <a:latin typeface="Courier New" panose="02070309020205020404" pitchFamily="49" charset="0"/>
                <a:cs typeface="Courier New" panose="02070309020205020404" pitchFamily="49" charset="0"/>
              </a:rPr>
              <a:t>… </a:t>
            </a:r>
          </a:p>
          <a:p>
            <a:r>
              <a:rPr lang="es-ES" sz="1600" noProof="1" smtClean="0">
                <a:solidFill>
                  <a:prstClr val="black"/>
                </a:solidFill>
                <a:latin typeface="Courier New" panose="02070309020205020404" pitchFamily="49" charset="0"/>
                <a:cs typeface="Courier New" panose="02070309020205020404" pitchFamily="49" charset="0"/>
              </a:rPr>
              <a:t>&lt;/head&gt;</a:t>
            </a:r>
            <a:endParaRPr lang="es-ES" sz="1600" noProof="1">
              <a:solidFill>
                <a:prstClr val="black"/>
              </a:solidFill>
              <a:latin typeface="Courier New" panose="02070309020205020404" pitchFamily="49" charset="0"/>
              <a:cs typeface="Courier New" panose="02070309020205020404" pitchFamily="49" charset="0"/>
            </a:endParaRPr>
          </a:p>
        </p:txBody>
      </p:sp>
      <p:sp>
        <p:nvSpPr>
          <p:cNvPr id="6" name="Rectángulo 5"/>
          <p:cNvSpPr/>
          <p:nvPr/>
        </p:nvSpPr>
        <p:spPr>
          <a:xfrm>
            <a:off x="1938235" y="4399429"/>
            <a:ext cx="1959238" cy="830997"/>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s-ES" sz="1600" noProof="1" smtClean="0">
                <a:solidFill>
                  <a:prstClr val="black"/>
                </a:solidFill>
                <a:latin typeface="Courier New" panose="02070309020205020404" pitchFamily="49" charset="0"/>
                <a:cs typeface="Courier New" panose="02070309020205020404" pitchFamily="49" charset="0"/>
              </a:rPr>
              <a:t>&lt;body&gt;</a:t>
            </a:r>
          </a:p>
          <a:p>
            <a:r>
              <a:rPr lang="es-ES" sz="1600" noProof="1" smtClean="0">
                <a:solidFill>
                  <a:prstClr val="black"/>
                </a:solidFill>
                <a:latin typeface="Courier New" panose="02070309020205020404" pitchFamily="49" charset="0"/>
                <a:cs typeface="Courier New" panose="02070309020205020404" pitchFamily="49" charset="0"/>
              </a:rPr>
              <a:t>… </a:t>
            </a:r>
          </a:p>
          <a:p>
            <a:r>
              <a:rPr lang="es-ES" sz="1600" noProof="1" smtClean="0">
                <a:solidFill>
                  <a:prstClr val="black"/>
                </a:solidFill>
                <a:latin typeface="Courier New" panose="02070309020205020404" pitchFamily="49" charset="0"/>
                <a:cs typeface="Courier New" panose="02070309020205020404" pitchFamily="49" charset="0"/>
              </a:rPr>
              <a:t>&lt;/body&gt;</a:t>
            </a:r>
            <a:endParaRPr lang="es-ES" sz="1600" noProof="1">
              <a:solidFill>
                <a:prstClr val="black"/>
              </a:solidFill>
              <a:latin typeface="Courier New" panose="02070309020205020404" pitchFamily="49" charset="0"/>
              <a:cs typeface="Courier New" panose="02070309020205020404" pitchFamily="49" charset="0"/>
            </a:endParaRPr>
          </a:p>
        </p:txBody>
      </p:sp>
      <p:sp>
        <p:nvSpPr>
          <p:cNvPr id="18" name="Rectángulo 17"/>
          <p:cNvSpPr/>
          <p:nvPr/>
        </p:nvSpPr>
        <p:spPr>
          <a:xfrm>
            <a:off x="810464" y="2040350"/>
            <a:ext cx="2759551" cy="64633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s-ES" sz="2400" b="1" dirty="0">
                <a:solidFill>
                  <a:prstClr val="white"/>
                </a:solidFill>
              </a:rPr>
              <a:t>&lt;!DOCTYPE …&gt;</a:t>
            </a:r>
          </a:p>
        </p:txBody>
      </p:sp>
      <p:sp>
        <p:nvSpPr>
          <p:cNvPr id="3" name="CuadroTexto 2"/>
          <p:cNvSpPr txBox="1"/>
          <p:nvPr/>
        </p:nvSpPr>
        <p:spPr>
          <a:xfrm>
            <a:off x="3497165" y="3733144"/>
            <a:ext cx="1047403"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smtClean="0">
                <a:solidFill>
                  <a:prstClr val="white"/>
                </a:solidFill>
              </a:rPr>
              <a:t>Cabecera</a:t>
            </a:r>
            <a:endParaRPr lang="es-ES" dirty="0">
              <a:solidFill>
                <a:prstClr val="white"/>
              </a:solidFill>
            </a:endParaRPr>
          </a:p>
        </p:txBody>
      </p:sp>
      <p:sp>
        <p:nvSpPr>
          <p:cNvPr id="5" name="CuadroTexto 4"/>
          <p:cNvSpPr txBox="1"/>
          <p:nvPr/>
        </p:nvSpPr>
        <p:spPr>
          <a:xfrm>
            <a:off x="3589497" y="4594918"/>
            <a:ext cx="862737"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s-ES" dirty="0" smtClean="0">
                <a:solidFill>
                  <a:prstClr val="white"/>
                </a:solidFill>
              </a:rPr>
              <a:t>Cuerpo</a:t>
            </a:r>
            <a:endParaRPr lang="es-ES" dirty="0">
              <a:solidFill>
                <a:prstClr val="white"/>
              </a:solidFill>
            </a:endParaRPr>
          </a:p>
        </p:txBody>
      </p:sp>
      <p:pic>
        <p:nvPicPr>
          <p:cNvPr id="19" name="Picture 2" descr="http://librosweb.es/img/javascript/f0401.gif"/>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97786" y="2040350"/>
            <a:ext cx="3908513" cy="2633250"/>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5944275" y="5027883"/>
            <a:ext cx="2590800" cy="923330"/>
          </a:xfrm>
          <a:prstGeom prst="rect">
            <a:avLst/>
          </a:prstGeom>
          <a:noFill/>
        </p:spPr>
        <p:txBody>
          <a:bodyPr wrap="square" rtlCol="0">
            <a:spAutoFit/>
          </a:bodyPr>
          <a:lstStyle/>
          <a:p>
            <a:r>
              <a:rPr lang="es-ES" dirty="0" smtClean="0">
                <a:solidFill>
                  <a:prstClr val="black"/>
                </a:solidFill>
              </a:rPr>
              <a:t>Refleja el carácter de estructuras jerárquicas de los documentos HTML</a:t>
            </a:r>
            <a:endParaRPr lang="es-ES" dirty="0">
              <a:solidFill>
                <a:prstClr val="black"/>
              </a:solidFill>
            </a:endParaRPr>
          </a:p>
        </p:txBody>
      </p:sp>
      <p:sp>
        <p:nvSpPr>
          <p:cNvPr id="12" name="Flecha curvada hacia arriba 11"/>
          <p:cNvSpPr/>
          <p:nvPr/>
        </p:nvSpPr>
        <p:spPr>
          <a:xfrm rot="18934646">
            <a:off x="4563448" y="4692444"/>
            <a:ext cx="1633883" cy="90626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black"/>
              </a:solidFill>
            </a:endParaRPr>
          </a:p>
        </p:txBody>
      </p:sp>
    </p:spTree>
    <p:extLst>
      <p:ext uri="{BB962C8B-B14F-4D97-AF65-F5344CB8AC3E}">
        <p14:creationId xmlns:p14="http://schemas.microsoft.com/office/powerpoint/2010/main" val="1422873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8704" y="267591"/>
            <a:ext cx="8491728" cy="897812"/>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La cabecera (head)</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3" name="CuadroTexto 2"/>
          <p:cNvSpPr txBox="1"/>
          <p:nvPr/>
        </p:nvSpPr>
        <p:spPr>
          <a:xfrm>
            <a:off x="841780" y="2717169"/>
            <a:ext cx="1047403" cy="369332"/>
          </a:xfrm>
          <a:prstGeom prst="rect">
            <a:avLst/>
          </a:prstGeom>
          <a:noFill/>
        </p:spPr>
        <p:txBody>
          <a:bodyPr wrap="none" rtlCol="0">
            <a:spAutoFit/>
          </a:bodyPr>
          <a:lstStyle/>
          <a:p>
            <a:r>
              <a:rPr lang="es-ES" dirty="0" smtClean="0">
                <a:solidFill>
                  <a:prstClr val="black"/>
                </a:solidFill>
              </a:rPr>
              <a:t>Cabecera</a:t>
            </a:r>
            <a:endParaRPr lang="es-ES" dirty="0">
              <a:solidFill>
                <a:prstClr val="black"/>
              </a:solidFill>
            </a:endParaRPr>
          </a:p>
        </p:txBody>
      </p:sp>
      <p:sp>
        <p:nvSpPr>
          <p:cNvPr id="4" name="Rectángulo 3"/>
          <p:cNvSpPr/>
          <p:nvPr/>
        </p:nvSpPr>
        <p:spPr>
          <a:xfrm>
            <a:off x="807677" y="3178097"/>
            <a:ext cx="1959238" cy="73866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noProof="1" smtClean="0">
                <a:solidFill>
                  <a:prstClr val="black"/>
                </a:solidFill>
                <a:latin typeface="Courier New" panose="02070309020205020404" pitchFamily="49" charset="0"/>
                <a:cs typeface="Courier New" panose="02070309020205020404" pitchFamily="49" charset="0"/>
              </a:rPr>
              <a:t>&lt;head&gt;</a:t>
            </a:r>
            <a:br>
              <a:rPr lang="es-ES" sz="1400" noProof="1" smtClean="0">
                <a:solidFill>
                  <a:prstClr val="black"/>
                </a:solidFill>
                <a:latin typeface="Courier New" panose="02070309020205020404" pitchFamily="49" charset="0"/>
                <a:cs typeface="Courier New" panose="02070309020205020404" pitchFamily="49" charset="0"/>
              </a:rPr>
            </a:br>
            <a:r>
              <a:rPr lang="es-ES" sz="1400" noProof="1" smtClean="0">
                <a:solidFill>
                  <a:prstClr val="black"/>
                </a:solidFill>
                <a:latin typeface="Courier New" panose="02070309020205020404" pitchFamily="49" charset="0"/>
                <a:cs typeface="Courier New" panose="02070309020205020404" pitchFamily="49" charset="0"/>
              </a:rPr>
              <a:t>…</a:t>
            </a:r>
            <a:br>
              <a:rPr lang="es-ES" sz="1400" noProof="1" smtClean="0">
                <a:solidFill>
                  <a:prstClr val="black"/>
                </a:solidFill>
                <a:latin typeface="Courier New" panose="02070309020205020404" pitchFamily="49" charset="0"/>
                <a:cs typeface="Courier New" panose="02070309020205020404" pitchFamily="49" charset="0"/>
              </a:rPr>
            </a:br>
            <a:r>
              <a:rPr lang="es-ES" sz="1400" noProof="1" smtClean="0">
                <a:solidFill>
                  <a:prstClr val="black"/>
                </a:solidFill>
                <a:latin typeface="Courier New" panose="02070309020205020404" pitchFamily="49" charset="0"/>
                <a:cs typeface="Courier New" panose="02070309020205020404" pitchFamily="49" charset="0"/>
              </a:rPr>
              <a:t>&lt;/head&gt;</a:t>
            </a:r>
            <a:endParaRPr lang="es-ES" sz="1400" noProof="1">
              <a:solidFill>
                <a:prstClr val="black"/>
              </a:solidFill>
              <a:latin typeface="Courier New" panose="02070309020205020404" pitchFamily="49" charset="0"/>
              <a:cs typeface="Courier New" panose="02070309020205020404" pitchFamily="49" charset="0"/>
            </a:endParaRPr>
          </a:p>
        </p:txBody>
      </p:sp>
      <p:sp>
        <p:nvSpPr>
          <p:cNvPr id="7" name="CuadroTexto 6"/>
          <p:cNvSpPr txBox="1"/>
          <p:nvPr/>
        </p:nvSpPr>
        <p:spPr>
          <a:xfrm>
            <a:off x="3811083" y="1446658"/>
            <a:ext cx="1887055" cy="369332"/>
          </a:xfrm>
          <a:prstGeom prst="rect">
            <a:avLst/>
          </a:prstGeom>
          <a:noFill/>
        </p:spPr>
        <p:txBody>
          <a:bodyPr wrap="none" rtlCol="0">
            <a:spAutoFit/>
          </a:bodyPr>
          <a:lstStyle/>
          <a:p>
            <a:r>
              <a:rPr lang="es-ES" dirty="0" smtClean="0">
                <a:solidFill>
                  <a:prstClr val="black"/>
                </a:solidFill>
              </a:rPr>
              <a:t>Titulo de la página</a:t>
            </a:r>
          </a:p>
        </p:txBody>
      </p:sp>
      <p:sp>
        <p:nvSpPr>
          <p:cNvPr id="8" name="Rectángulo 7"/>
          <p:cNvSpPr/>
          <p:nvPr/>
        </p:nvSpPr>
        <p:spPr>
          <a:xfrm>
            <a:off x="3811083" y="2632309"/>
            <a:ext cx="1183914" cy="369332"/>
          </a:xfrm>
          <a:prstGeom prst="rect">
            <a:avLst/>
          </a:prstGeom>
        </p:spPr>
        <p:txBody>
          <a:bodyPr wrap="none">
            <a:spAutoFit/>
          </a:bodyPr>
          <a:lstStyle/>
          <a:p>
            <a:r>
              <a:rPr lang="es-ES" dirty="0">
                <a:solidFill>
                  <a:prstClr val="black"/>
                </a:solidFill>
              </a:rPr>
              <a:t>Metadatos</a:t>
            </a:r>
          </a:p>
        </p:txBody>
      </p:sp>
      <p:sp>
        <p:nvSpPr>
          <p:cNvPr id="9" name="Rectángulo 8"/>
          <p:cNvSpPr/>
          <p:nvPr/>
        </p:nvSpPr>
        <p:spPr>
          <a:xfrm>
            <a:off x="4423731" y="1972598"/>
            <a:ext cx="3885256"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noProof="1" smtClean="0">
                <a:solidFill>
                  <a:prstClr val="black"/>
                </a:solidFill>
                <a:latin typeface="Courier New" panose="02070309020205020404" pitchFamily="49" charset="0"/>
                <a:cs typeface="Courier New" panose="02070309020205020404" pitchFamily="49" charset="0"/>
              </a:rPr>
              <a:t>&lt;title&gt;Curso HTML5&lt;/title&gt;</a:t>
            </a:r>
            <a:endParaRPr lang="es-ES" sz="1400" noProof="1">
              <a:solidFill>
                <a:prstClr val="black"/>
              </a:solidFill>
              <a:latin typeface="Courier New" panose="02070309020205020404" pitchFamily="49" charset="0"/>
              <a:cs typeface="Courier New" panose="02070309020205020404" pitchFamily="49" charset="0"/>
            </a:endParaRPr>
          </a:p>
        </p:txBody>
      </p:sp>
      <p:sp>
        <p:nvSpPr>
          <p:cNvPr id="10" name="Rectángulo 9"/>
          <p:cNvSpPr/>
          <p:nvPr/>
        </p:nvSpPr>
        <p:spPr>
          <a:xfrm>
            <a:off x="4423731" y="3144661"/>
            <a:ext cx="3923217"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a:solidFill>
                  <a:prstClr val="black"/>
                </a:solidFill>
                <a:latin typeface="Courier New" panose="02070309020205020404" pitchFamily="49" charset="0"/>
                <a:cs typeface="Courier New" panose="02070309020205020404" pitchFamily="49" charset="0"/>
              </a:rPr>
              <a:t>&lt;</a:t>
            </a:r>
            <a:r>
              <a:rPr lang="es-ES" sz="1400" dirty="0" smtClean="0">
                <a:solidFill>
                  <a:prstClr val="black"/>
                </a:solidFill>
                <a:latin typeface="Courier New" panose="02070309020205020404" pitchFamily="49" charset="0"/>
                <a:cs typeface="Courier New" panose="02070309020205020404" pitchFamily="49" charset="0"/>
              </a:rPr>
              <a:t>meta </a:t>
            </a:r>
            <a:r>
              <a:rPr lang="es-ES" sz="1400" dirty="0" err="1" smtClean="0">
                <a:solidFill>
                  <a:prstClr val="black"/>
                </a:solidFill>
                <a:latin typeface="Courier New" panose="02070309020205020404" pitchFamily="49" charset="0"/>
                <a:cs typeface="Courier New" panose="02070309020205020404" pitchFamily="49" charset="0"/>
              </a:rPr>
              <a:t>name</a:t>
            </a:r>
            <a:r>
              <a:rPr lang="es-ES" sz="1400" dirty="0" smtClean="0">
                <a:solidFill>
                  <a:prstClr val="black"/>
                </a:solidFill>
                <a:latin typeface="Courier New" panose="02070309020205020404" pitchFamily="49" charset="0"/>
                <a:cs typeface="Courier New" panose="02070309020205020404" pitchFamily="49" charset="0"/>
              </a:rPr>
              <a:t>=“valor” </a:t>
            </a:r>
            <a:r>
              <a:rPr lang="es-ES" sz="1400" dirty="0" err="1" smtClean="0">
                <a:solidFill>
                  <a:prstClr val="black"/>
                </a:solidFill>
                <a:latin typeface="Courier New" panose="02070309020205020404" pitchFamily="49" charset="0"/>
                <a:cs typeface="Courier New" panose="02070309020205020404" pitchFamily="49" charset="0"/>
              </a:rPr>
              <a:t>content</a:t>
            </a:r>
            <a:r>
              <a:rPr lang="es-ES" sz="1400" dirty="0" smtClean="0">
                <a:solidFill>
                  <a:prstClr val="black"/>
                </a:solidFill>
                <a:latin typeface="Courier New" panose="02070309020205020404" pitchFamily="49" charset="0"/>
                <a:cs typeface="Courier New" panose="02070309020205020404" pitchFamily="49" charset="0"/>
              </a:rPr>
              <a:t>=”valor”&gt;</a:t>
            </a:r>
            <a:endParaRPr lang="es-ES" sz="1400" dirty="0">
              <a:solidFill>
                <a:prstClr val="black"/>
              </a:solidFill>
              <a:latin typeface="Courier New" panose="02070309020205020404" pitchFamily="49" charset="0"/>
              <a:cs typeface="Courier New" panose="02070309020205020404" pitchFamily="49" charset="0"/>
            </a:endParaRPr>
          </a:p>
        </p:txBody>
      </p:sp>
      <p:sp>
        <p:nvSpPr>
          <p:cNvPr id="14" name="Abrir llave 13"/>
          <p:cNvSpPr/>
          <p:nvPr/>
        </p:nvSpPr>
        <p:spPr>
          <a:xfrm>
            <a:off x="3206496" y="1562100"/>
            <a:ext cx="475488" cy="4457700"/>
          </a:xfrm>
          <a:prstGeom prst="leftBrace">
            <a:avLst>
              <a:gd name="adj1" fmla="val 8333"/>
              <a:gd name="adj2" fmla="val 4957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prstClr val="black"/>
              </a:solidFill>
            </a:endParaRPr>
          </a:p>
        </p:txBody>
      </p:sp>
      <p:sp>
        <p:nvSpPr>
          <p:cNvPr id="15" name="Rectángulo 14"/>
          <p:cNvSpPr/>
          <p:nvPr/>
        </p:nvSpPr>
        <p:spPr>
          <a:xfrm>
            <a:off x="3811083" y="3868760"/>
            <a:ext cx="3176960" cy="369332"/>
          </a:xfrm>
          <a:prstGeom prst="rect">
            <a:avLst/>
          </a:prstGeom>
        </p:spPr>
        <p:txBody>
          <a:bodyPr wrap="none">
            <a:spAutoFit/>
          </a:bodyPr>
          <a:lstStyle/>
          <a:p>
            <a:r>
              <a:rPr lang="es-ES" dirty="0" smtClean="0">
                <a:solidFill>
                  <a:prstClr val="black"/>
                </a:solidFill>
              </a:rPr>
              <a:t>Inclusiones de archivos externos</a:t>
            </a:r>
            <a:endParaRPr lang="es-ES" dirty="0">
              <a:solidFill>
                <a:prstClr val="black"/>
              </a:solidFill>
            </a:endParaRPr>
          </a:p>
        </p:txBody>
      </p:sp>
      <p:sp>
        <p:nvSpPr>
          <p:cNvPr id="18" name="Rectángulo 17"/>
          <p:cNvSpPr/>
          <p:nvPr/>
        </p:nvSpPr>
        <p:spPr>
          <a:xfrm>
            <a:off x="4423731" y="4321739"/>
            <a:ext cx="3923217"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smtClean="0">
                <a:solidFill>
                  <a:prstClr val="black"/>
                </a:solidFill>
                <a:latin typeface="Courier New" panose="02070309020205020404" pitchFamily="49" charset="0"/>
                <a:cs typeface="Courier New" panose="02070309020205020404" pitchFamily="49" charset="0"/>
              </a:rPr>
              <a:t>&lt;link </a:t>
            </a:r>
            <a:r>
              <a:rPr lang="es-ES" sz="1400" dirty="0" err="1" smtClean="0">
                <a:solidFill>
                  <a:prstClr val="black"/>
                </a:solidFill>
                <a:latin typeface="Courier New" panose="02070309020205020404" pitchFamily="49" charset="0"/>
                <a:cs typeface="Courier New" panose="02070309020205020404" pitchFamily="49" charset="0"/>
              </a:rPr>
              <a:t>rel</a:t>
            </a:r>
            <a:r>
              <a:rPr lang="es-ES" sz="1400" dirty="0" smtClean="0">
                <a:solidFill>
                  <a:prstClr val="black"/>
                </a:solidFill>
                <a:latin typeface="Courier New" panose="02070309020205020404" pitchFamily="49" charset="0"/>
                <a:cs typeface="Courier New" panose="02070309020205020404" pitchFamily="49" charset="0"/>
              </a:rPr>
              <a:t>=“valor” </a:t>
            </a:r>
            <a:r>
              <a:rPr lang="es-ES" sz="1400" dirty="0" err="1" smtClean="0">
                <a:solidFill>
                  <a:prstClr val="black"/>
                </a:solidFill>
                <a:latin typeface="Courier New" panose="02070309020205020404" pitchFamily="49" charset="0"/>
                <a:cs typeface="Courier New" panose="02070309020205020404" pitchFamily="49" charset="0"/>
              </a:rPr>
              <a:t>href</a:t>
            </a:r>
            <a:r>
              <a:rPr lang="es-ES" sz="1400" dirty="0" smtClean="0">
                <a:solidFill>
                  <a:prstClr val="black"/>
                </a:solidFill>
                <a:latin typeface="Courier New" panose="02070309020205020404" pitchFamily="49" charset="0"/>
                <a:cs typeface="Courier New" panose="02070309020205020404" pitchFamily="49" charset="0"/>
              </a:rPr>
              <a:t>=”valor”&gt;</a:t>
            </a:r>
            <a:endParaRPr lang="es-ES" sz="1400" dirty="0">
              <a:solidFill>
                <a:prstClr val="black"/>
              </a:solidFill>
              <a:latin typeface="Courier New" panose="02070309020205020404" pitchFamily="49" charset="0"/>
              <a:cs typeface="Courier New" panose="02070309020205020404" pitchFamily="49" charset="0"/>
            </a:endParaRPr>
          </a:p>
        </p:txBody>
      </p:sp>
      <p:sp>
        <p:nvSpPr>
          <p:cNvPr id="19" name="Rectángulo 18"/>
          <p:cNvSpPr/>
          <p:nvPr/>
        </p:nvSpPr>
        <p:spPr>
          <a:xfrm>
            <a:off x="3946559" y="4792420"/>
            <a:ext cx="4201343" cy="369332"/>
          </a:xfrm>
          <a:prstGeom prst="rect">
            <a:avLst/>
          </a:prstGeom>
        </p:spPr>
        <p:txBody>
          <a:bodyPr wrap="none">
            <a:spAutoFit/>
          </a:bodyPr>
          <a:lstStyle/>
          <a:p>
            <a:r>
              <a:rPr lang="es-ES" dirty="0" smtClean="0">
                <a:solidFill>
                  <a:prstClr val="black"/>
                </a:solidFill>
              </a:rPr>
              <a:t>Estilos y script embebidos en el documento</a:t>
            </a:r>
            <a:endParaRPr lang="es-ES" dirty="0">
              <a:solidFill>
                <a:prstClr val="black"/>
              </a:solidFill>
            </a:endParaRPr>
          </a:p>
        </p:txBody>
      </p:sp>
      <p:sp>
        <p:nvSpPr>
          <p:cNvPr id="20" name="Rectángulo 19"/>
          <p:cNvSpPr/>
          <p:nvPr/>
        </p:nvSpPr>
        <p:spPr>
          <a:xfrm>
            <a:off x="4559207" y="5329671"/>
            <a:ext cx="3923217"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smtClean="0">
                <a:solidFill>
                  <a:prstClr val="black"/>
                </a:solidFill>
                <a:latin typeface="Courier New" panose="02070309020205020404" pitchFamily="49" charset="0"/>
                <a:cs typeface="Courier New" panose="02070309020205020404" pitchFamily="49" charset="0"/>
              </a:rPr>
              <a:t>&lt;</a:t>
            </a:r>
            <a:r>
              <a:rPr lang="es-ES" sz="1400" dirty="0" err="1" smtClean="0">
                <a:solidFill>
                  <a:prstClr val="black"/>
                </a:solidFill>
                <a:latin typeface="Courier New" panose="02070309020205020404" pitchFamily="49" charset="0"/>
                <a:cs typeface="Courier New" panose="02070309020205020404" pitchFamily="49" charset="0"/>
              </a:rPr>
              <a:t>style</a:t>
            </a:r>
            <a:r>
              <a:rPr lang="es-ES" sz="1400" dirty="0" smtClean="0">
                <a:solidFill>
                  <a:prstClr val="black"/>
                </a:solidFill>
                <a:latin typeface="Courier New" panose="02070309020205020404" pitchFamily="49" charset="0"/>
                <a:cs typeface="Courier New" panose="02070309020205020404" pitchFamily="49" charset="0"/>
              </a:rPr>
              <a:t>&gt;……&lt;/</a:t>
            </a:r>
            <a:r>
              <a:rPr lang="es-ES" sz="1400" dirty="0" err="1" smtClean="0">
                <a:solidFill>
                  <a:prstClr val="black"/>
                </a:solidFill>
                <a:latin typeface="Courier New" panose="02070309020205020404" pitchFamily="49" charset="0"/>
                <a:cs typeface="Courier New" panose="02070309020205020404" pitchFamily="49" charset="0"/>
              </a:rPr>
              <a:t>style</a:t>
            </a:r>
            <a:r>
              <a:rPr lang="es-ES" sz="1400" dirty="0" smtClean="0">
                <a:solidFill>
                  <a:prstClr val="black"/>
                </a:solidFill>
                <a:latin typeface="Courier New" panose="02070309020205020404" pitchFamily="49" charset="0"/>
                <a:cs typeface="Courier New" panose="02070309020205020404" pitchFamily="49" charset="0"/>
              </a:rPr>
              <a:t>&gt;</a:t>
            </a:r>
            <a:endParaRPr lang="es-ES" sz="1400" dirty="0">
              <a:solidFill>
                <a:prstClr val="black"/>
              </a:solidFill>
              <a:latin typeface="Courier New" panose="02070309020205020404" pitchFamily="49" charset="0"/>
              <a:cs typeface="Courier New" panose="02070309020205020404" pitchFamily="49" charset="0"/>
            </a:endParaRPr>
          </a:p>
        </p:txBody>
      </p:sp>
      <p:sp>
        <p:nvSpPr>
          <p:cNvPr id="16" name="Rectángulo 15"/>
          <p:cNvSpPr/>
          <p:nvPr/>
        </p:nvSpPr>
        <p:spPr>
          <a:xfrm>
            <a:off x="5911754" y="1343014"/>
            <a:ext cx="2684622"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a:bodyPr>
          <a:lstStyle/>
          <a:p>
            <a:r>
              <a:rPr lang="es-ES" sz="2400" b="1" dirty="0">
                <a:solidFill>
                  <a:schemeClr val="lt1"/>
                </a:solidFill>
              </a:rPr>
              <a:t>&lt;</a:t>
            </a:r>
            <a:r>
              <a:rPr lang="es-ES" sz="2400" b="1" dirty="0" err="1" smtClean="0">
                <a:solidFill>
                  <a:schemeClr val="lt1"/>
                </a:solidFill>
              </a:rPr>
              <a:t>title</a:t>
            </a:r>
            <a:r>
              <a:rPr lang="es-ES" sz="2400" b="1" dirty="0" smtClean="0">
                <a:solidFill>
                  <a:schemeClr val="lt1"/>
                </a:solidFill>
              </a:rPr>
              <a:t>&gt;Título&lt;/</a:t>
            </a:r>
            <a:r>
              <a:rPr lang="es-ES" sz="2400" b="1" dirty="0" err="1">
                <a:solidFill>
                  <a:schemeClr val="lt1"/>
                </a:solidFill>
              </a:rPr>
              <a:t>title</a:t>
            </a:r>
            <a:r>
              <a:rPr lang="es-ES" sz="2400" b="1" dirty="0">
                <a:solidFill>
                  <a:schemeClr val="lt1"/>
                </a:solidFill>
              </a:rPr>
              <a:t>&gt;</a:t>
            </a:r>
          </a:p>
        </p:txBody>
      </p:sp>
      <p:sp>
        <p:nvSpPr>
          <p:cNvPr id="17" name="Rectángulo 16"/>
          <p:cNvSpPr/>
          <p:nvPr/>
        </p:nvSpPr>
        <p:spPr>
          <a:xfrm>
            <a:off x="5385007" y="5941176"/>
            <a:ext cx="1053494"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s-ES" sz="2400" b="1" dirty="0">
                <a:solidFill>
                  <a:schemeClr val="lt1"/>
                </a:solidFill>
              </a:rPr>
              <a:t>&lt;link</a:t>
            </a:r>
            <a:r>
              <a:rPr lang="es-ES" sz="2400" b="1" dirty="0" smtClean="0">
                <a:solidFill>
                  <a:schemeClr val="lt1"/>
                </a:solidFill>
              </a:rPr>
              <a:t>&gt; </a:t>
            </a:r>
            <a:endParaRPr lang="es-ES" sz="2400" b="1" dirty="0">
              <a:solidFill>
                <a:schemeClr val="lt1"/>
              </a:solidFill>
            </a:endParaRPr>
          </a:p>
        </p:txBody>
      </p:sp>
      <p:sp>
        <p:nvSpPr>
          <p:cNvPr id="21" name="Rectángulo 20"/>
          <p:cNvSpPr/>
          <p:nvPr/>
        </p:nvSpPr>
        <p:spPr>
          <a:xfrm>
            <a:off x="6860424" y="5941175"/>
            <a:ext cx="1197247"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s-ES" sz="2400" b="1" dirty="0" smtClean="0">
                <a:solidFill>
                  <a:schemeClr val="lt1"/>
                </a:solidFill>
              </a:rPr>
              <a:t>&lt;script&gt; </a:t>
            </a:r>
            <a:endParaRPr lang="es-ES" sz="2400" b="1" dirty="0">
              <a:solidFill>
                <a:schemeClr val="lt1"/>
              </a:solidFill>
            </a:endParaRPr>
          </a:p>
        </p:txBody>
      </p:sp>
      <p:sp>
        <p:nvSpPr>
          <p:cNvPr id="22" name="Rectángulo 21"/>
          <p:cNvSpPr/>
          <p:nvPr/>
        </p:nvSpPr>
        <p:spPr>
          <a:xfrm>
            <a:off x="5911754" y="2505385"/>
            <a:ext cx="1503521"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s-ES" sz="2400" b="1" dirty="0"/>
              <a:t>&lt;meta …&gt;</a:t>
            </a:r>
          </a:p>
        </p:txBody>
      </p:sp>
    </p:spTree>
    <p:extLst>
      <p:ext uri="{BB962C8B-B14F-4D97-AF65-F5344CB8AC3E}">
        <p14:creationId xmlns:p14="http://schemas.microsoft.com/office/powerpoint/2010/main" val="1183292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Iconos: </a:t>
            </a:r>
            <a:r>
              <a:rPr lang="es-ES" dirty="0" err="1" smtClean="0"/>
              <a:t>favicon</a:t>
            </a:r>
            <a:endParaRPr lang="es-ES" dirty="0"/>
          </a:p>
        </p:txBody>
      </p:sp>
      <p:sp>
        <p:nvSpPr>
          <p:cNvPr id="3" name="Rectángulo 2"/>
          <p:cNvSpPr/>
          <p:nvPr/>
        </p:nvSpPr>
        <p:spPr>
          <a:xfrm>
            <a:off x="2730529" y="1348241"/>
            <a:ext cx="5025543" cy="707886"/>
          </a:xfrm>
          <a:prstGeom prst="rect">
            <a:avLst/>
          </a:prstGeom>
        </p:spPr>
        <p:txBody>
          <a:bodyPr wrap="none">
            <a:spAutoFit/>
          </a:bodyPr>
          <a:lstStyle/>
          <a:p>
            <a:r>
              <a:rPr lang="en-US" sz="2000" b="1" dirty="0">
                <a:solidFill>
                  <a:prstClr val="black"/>
                </a:solidFill>
              </a:rPr>
              <a:t>&lt;link </a:t>
            </a:r>
            <a:r>
              <a:rPr lang="en-US" sz="2000" b="1" dirty="0" err="1">
                <a:solidFill>
                  <a:prstClr val="black"/>
                </a:solidFill>
              </a:rPr>
              <a:t>rel</a:t>
            </a:r>
            <a:r>
              <a:rPr lang="en-US" sz="2000" b="1" dirty="0" smtClean="0">
                <a:solidFill>
                  <a:prstClr val="black"/>
                </a:solidFill>
              </a:rPr>
              <a:t>="icon</a:t>
            </a:r>
            <a:r>
              <a:rPr lang="en-US" sz="2000" b="1" dirty="0">
                <a:solidFill>
                  <a:prstClr val="black"/>
                </a:solidFill>
              </a:rPr>
              <a:t>" </a:t>
            </a:r>
            <a:r>
              <a:rPr lang="en-US" sz="2000" b="1" dirty="0" err="1">
                <a:solidFill>
                  <a:prstClr val="black"/>
                </a:solidFill>
              </a:rPr>
              <a:t>href</a:t>
            </a:r>
            <a:r>
              <a:rPr lang="en-US" sz="2000" b="1" dirty="0">
                <a:solidFill>
                  <a:prstClr val="black"/>
                </a:solidFill>
              </a:rPr>
              <a:t>="fav_icon.png</a:t>
            </a:r>
            <a:r>
              <a:rPr lang="en-US" sz="2000" b="1" dirty="0" smtClean="0">
                <a:solidFill>
                  <a:prstClr val="black"/>
                </a:solidFill>
              </a:rPr>
              <a:t>"&gt;</a:t>
            </a:r>
          </a:p>
          <a:p>
            <a:r>
              <a:rPr lang="en-US" sz="2000" b="1" dirty="0">
                <a:solidFill>
                  <a:prstClr val="black"/>
                </a:solidFill>
              </a:rPr>
              <a:t>&lt;link </a:t>
            </a:r>
            <a:r>
              <a:rPr lang="en-US" sz="2000" b="1" dirty="0" err="1">
                <a:solidFill>
                  <a:prstClr val="black"/>
                </a:solidFill>
              </a:rPr>
              <a:t>rel</a:t>
            </a:r>
            <a:r>
              <a:rPr lang="en-US" sz="2000" b="1" dirty="0">
                <a:solidFill>
                  <a:prstClr val="black"/>
                </a:solidFill>
              </a:rPr>
              <a:t>="shortcut icon" </a:t>
            </a:r>
            <a:r>
              <a:rPr lang="en-US" sz="2000" b="1" dirty="0" err="1">
                <a:solidFill>
                  <a:prstClr val="black"/>
                </a:solidFill>
              </a:rPr>
              <a:t>href</a:t>
            </a:r>
            <a:r>
              <a:rPr lang="en-US" sz="2000" b="1" dirty="0">
                <a:solidFill>
                  <a:prstClr val="black"/>
                </a:solidFill>
              </a:rPr>
              <a:t>="</a:t>
            </a:r>
            <a:r>
              <a:rPr lang="en-US" sz="2000" b="1" dirty="0" smtClean="0">
                <a:solidFill>
                  <a:prstClr val="black"/>
                </a:solidFill>
              </a:rPr>
              <a:t>fav_icon.ico"&gt;</a:t>
            </a:r>
            <a:endParaRPr lang="es-ES" sz="2000" b="1" dirty="0">
              <a:solidFill>
                <a:prstClr val="black"/>
              </a:solidFill>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0297" y="2777516"/>
            <a:ext cx="2438400" cy="2438400"/>
          </a:xfrm>
          <a:prstGeom prst="rect">
            <a:avLst/>
          </a:prstGeom>
        </p:spPr>
      </p:pic>
      <p:sp>
        <p:nvSpPr>
          <p:cNvPr id="5" name="CuadroTexto 4"/>
          <p:cNvSpPr txBox="1"/>
          <p:nvPr/>
        </p:nvSpPr>
        <p:spPr>
          <a:xfrm>
            <a:off x="1367873" y="2517820"/>
            <a:ext cx="595035" cy="369332"/>
          </a:xfrm>
          <a:prstGeom prst="rect">
            <a:avLst/>
          </a:prstGeom>
          <a:noFill/>
        </p:spPr>
        <p:txBody>
          <a:bodyPr wrap="square" rtlCol="0">
            <a:spAutoFit/>
          </a:bodyPr>
          <a:lstStyle/>
          <a:p>
            <a:r>
              <a:rPr lang="es-ES" dirty="0" smtClean="0">
                <a:solidFill>
                  <a:prstClr val="black"/>
                </a:solidFill>
              </a:rPr>
              <a:t>.</a:t>
            </a:r>
            <a:r>
              <a:rPr lang="es-ES" dirty="0" err="1" smtClean="0">
                <a:solidFill>
                  <a:prstClr val="black"/>
                </a:solidFill>
              </a:rPr>
              <a:t>ico</a:t>
            </a:r>
            <a:endParaRPr lang="es-ES" dirty="0" smtClean="0">
              <a:solidFill>
                <a:prstClr val="black"/>
              </a:solidFill>
            </a:endParaRPr>
          </a:p>
        </p:txBody>
      </p:sp>
      <p:sp>
        <p:nvSpPr>
          <p:cNvPr id="6" name="CuadroTexto 5"/>
          <p:cNvSpPr txBox="1"/>
          <p:nvPr/>
        </p:nvSpPr>
        <p:spPr>
          <a:xfrm>
            <a:off x="6536011" y="5403309"/>
            <a:ext cx="1021626" cy="369332"/>
          </a:xfrm>
          <a:prstGeom prst="rect">
            <a:avLst/>
          </a:prstGeom>
          <a:noFill/>
        </p:spPr>
        <p:txBody>
          <a:bodyPr wrap="none" rtlCol="0">
            <a:spAutoFit/>
          </a:bodyPr>
          <a:lstStyle/>
          <a:p>
            <a:r>
              <a:rPr lang="es-ES" dirty="0" smtClean="0">
                <a:solidFill>
                  <a:prstClr val="black"/>
                </a:solidFill>
              </a:rPr>
              <a:t>25x25 </a:t>
            </a:r>
            <a:r>
              <a:rPr lang="es-ES" dirty="0" err="1" smtClean="0">
                <a:solidFill>
                  <a:prstClr val="black"/>
                </a:solidFill>
              </a:rPr>
              <a:t>px</a:t>
            </a:r>
            <a:endParaRPr lang="es-ES" dirty="0">
              <a:solidFill>
                <a:prstClr val="black"/>
              </a:solidFill>
            </a:endParaRPr>
          </a:p>
        </p:txBody>
      </p:sp>
      <p:pic>
        <p:nvPicPr>
          <p:cNvPr id="7" name="Imagen 6"/>
          <p:cNvPicPr>
            <a:picLocks noChangeAspect="1"/>
          </p:cNvPicPr>
          <p:nvPr/>
        </p:nvPicPr>
        <p:blipFill>
          <a:blip r:embed="rId3"/>
          <a:stretch>
            <a:fillRect/>
          </a:stretch>
        </p:blipFill>
        <p:spPr>
          <a:xfrm>
            <a:off x="954448" y="4017369"/>
            <a:ext cx="3552163" cy="655112"/>
          </a:xfrm>
          <a:prstGeom prst="rect">
            <a:avLst/>
          </a:prstGeom>
        </p:spPr>
      </p:pic>
      <p:pic>
        <p:nvPicPr>
          <p:cNvPr id="8" name="Imagen 7"/>
          <p:cNvPicPr>
            <a:picLocks noChangeAspect="1"/>
          </p:cNvPicPr>
          <p:nvPr/>
        </p:nvPicPr>
        <p:blipFill rotWithShape="1">
          <a:blip r:embed="rId4"/>
          <a:srcRect l="3684"/>
          <a:stretch/>
        </p:blipFill>
        <p:spPr>
          <a:xfrm>
            <a:off x="1019735" y="5215916"/>
            <a:ext cx="2537942" cy="655112"/>
          </a:xfrm>
          <a:prstGeom prst="rect">
            <a:avLst/>
          </a:prstGeom>
        </p:spPr>
      </p:pic>
      <p:cxnSp>
        <p:nvCxnSpPr>
          <p:cNvPr id="10" name="Conector recto de flecha 9"/>
          <p:cNvCxnSpPr>
            <a:stCxn id="5" idx="3"/>
            <a:endCxn id="15" idx="1"/>
          </p:cNvCxnSpPr>
          <p:nvPr/>
        </p:nvCxnSpPr>
        <p:spPr>
          <a:xfrm flipV="1">
            <a:off x="1962908" y="2676907"/>
            <a:ext cx="1213686" cy="25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a:xfrm>
            <a:off x="1367873" y="2885558"/>
            <a:ext cx="595035" cy="369332"/>
          </a:xfrm>
          <a:prstGeom prst="rect">
            <a:avLst/>
          </a:prstGeom>
        </p:spPr>
        <p:txBody>
          <a:bodyPr wrap="none">
            <a:spAutoFit/>
          </a:bodyPr>
          <a:lstStyle/>
          <a:p>
            <a:r>
              <a:rPr lang="es-ES" dirty="0">
                <a:solidFill>
                  <a:prstClr val="black"/>
                </a:solidFill>
              </a:rPr>
              <a:t>.</a:t>
            </a:r>
            <a:r>
              <a:rPr lang="es-ES" dirty="0" err="1">
                <a:solidFill>
                  <a:prstClr val="black"/>
                </a:solidFill>
              </a:rPr>
              <a:t>png</a:t>
            </a:r>
            <a:endParaRPr lang="es-ES" dirty="0">
              <a:solidFill>
                <a:prstClr val="black"/>
              </a:solidFill>
            </a:endParaRPr>
          </a:p>
        </p:txBody>
      </p:sp>
      <p:sp>
        <p:nvSpPr>
          <p:cNvPr id="15" name="CuadroTexto 14"/>
          <p:cNvSpPr txBox="1"/>
          <p:nvPr/>
        </p:nvSpPr>
        <p:spPr>
          <a:xfrm>
            <a:off x="3176594" y="2353741"/>
            <a:ext cx="1834363" cy="646331"/>
          </a:xfrm>
          <a:prstGeom prst="rect">
            <a:avLst/>
          </a:prstGeom>
          <a:noFill/>
        </p:spPr>
        <p:txBody>
          <a:bodyPr wrap="square" rtlCol="0">
            <a:spAutoFit/>
          </a:bodyPr>
          <a:lstStyle/>
          <a:p>
            <a:r>
              <a:rPr lang="es-ES" dirty="0" smtClean="0">
                <a:solidFill>
                  <a:prstClr val="black"/>
                </a:solidFill>
              </a:rPr>
              <a:t>problemas fuera de Windows</a:t>
            </a:r>
            <a:endParaRPr lang="es-ES" dirty="0">
              <a:solidFill>
                <a:prstClr val="black"/>
              </a:solidFill>
            </a:endParaRPr>
          </a:p>
        </p:txBody>
      </p:sp>
      <p:sp>
        <p:nvSpPr>
          <p:cNvPr id="18" name="CuadroTexto 17"/>
          <p:cNvSpPr txBox="1"/>
          <p:nvPr/>
        </p:nvSpPr>
        <p:spPr>
          <a:xfrm>
            <a:off x="3764452" y="4829380"/>
            <a:ext cx="955483" cy="646331"/>
          </a:xfrm>
          <a:prstGeom prst="rect">
            <a:avLst/>
          </a:prstGeom>
          <a:noFill/>
        </p:spPr>
        <p:txBody>
          <a:bodyPr wrap="square" rtlCol="0">
            <a:spAutoFit/>
          </a:bodyPr>
          <a:lstStyle/>
          <a:p>
            <a:r>
              <a:rPr lang="es-ES" dirty="0" smtClean="0">
                <a:solidFill>
                  <a:prstClr val="black"/>
                </a:solidFill>
              </a:rPr>
              <a:t>Fijar pestaña</a:t>
            </a:r>
            <a:endParaRPr lang="es-ES" dirty="0">
              <a:solidFill>
                <a:prstClr val="black"/>
              </a:solidFill>
            </a:endParaRPr>
          </a:p>
        </p:txBody>
      </p:sp>
      <p:sp>
        <p:nvSpPr>
          <p:cNvPr id="19" name="Flecha curvada hacia la izquierda 18"/>
          <p:cNvSpPr/>
          <p:nvPr/>
        </p:nvSpPr>
        <p:spPr>
          <a:xfrm>
            <a:off x="2559528" y="4344925"/>
            <a:ext cx="1046332" cy="139143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black"/>
              </a:solidFill>
            </a:endParaRPr>
          </a:p>
        </p:txBody>
      </p:sp>
      <p:sp>
        <p:nvSpPr>
          <p:cNvPr id="14" name="Rectángulo 13"/>
          <p:cNvSpPr/>
          <p:nvPr/>
        </p:nvSpPr>
        <p:spPr>
          <a:xfrm>
            <a:off x="1019735" y="1491046"/>
            <a:ext cx="1053494"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s-ES" sz="2400" b="1" dirty="0">
                <a:solidFill>
                  <a:schemeClr val="lt1"/>
                </a:solidFill>
              </a:rPr>
              <a:t>&lt;link</a:t>
            </a:r>
            <a:r>
              <a:rPr lang="es-ES" sz="2400" b="1" dirty="0" smtClean="0">
                <a:solidFill>
                  <a:schemeClr val="lt1"/>
                </a:solidFill>
              </a:rPr>
              <a:t>&gt; </a:t>
            </a:r>
            <a:endParaRPr lang="es-ES" sz="2400" b="1" dirty="0">
              <a:solidFill>
                <a:schemeClr val="lt1"/>
              </a:solidFill>
            </a:endParaRPr>
          </a:p>
        </p:txBody>
      </p:sp>
    </p:spTree>
    <p:extLst>
      <p:ext uri="{BB962C8B-B14F-4D97-AF65-F5344CB8AC3E}">
        <p14:creationId xmlns:p14="http://schemas.microsoft.com/office/powerpoint/2010/main" val="25361108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smtClean="0"/>
              <a:t>HTML5</a:t>
            </a:r>
            <a:endParaRPr lang="es-ES" dirty="0"/>
          </a:p>
        </p:txBody>
      </p:sp>
      <p:sp>
        <p:nvSpPr>
          <p:cNvPr id="4" name="Marcador de texto 3"/>
          <p:cNvSpPr>
            <a:spLocks noGrp="1"/>
          </p:cNvSpPr>
          <p:nvPr>
            <p:ph type="body" idx="1"/>
          </p:nvPr>
        </p:nvSpPr>
        <p:spPr>
          <a:xfrm>
            <a:off x="1278465" y="3734859"/>
            <a:ext cx="6595534" cy="2030510"/>
          </a:xfrm>
        </p:spPr>
        <p:txBody>
          <a:bodyPr>
            <a:normAutofit fontScale="92500" lnSpcReduction="20000"/>
          </a:bodyPr>
          <a:lstStyle/>
          <a:p>
            <a:r>
              <a:rPr lang="es-ES" dirty="0" smtClean="0"/>
              <a:t>Presentación. Estructura de la página</a:t>
            </a:r>
          </a:p>
          <a:p>
            <a:r>
              <a:rPr lang="es-ES" dirty="0" smtClean="0"/>
              <a:t>Elementos estructurales y semánticos</a:t>
            </a:r>
          </a:p>
          <a:p>
            <a:r>
              <a:rPr lang="es-ES" dirty="0" smtClean="0"/>
              <a:t>Metadatos semánticos</a:t>
            </a:r>
          </a:p>
          <a:p>
            <a:r>
              <a:rPr lang="es-ES" dirty="0" smtClean="0"/>
              <a:t>Otras Etiquetas. Audio y vídeo. Eliminaciones</a:t>
            </a:r>
          </a:p>
          <a:p>
            <a:r>
              <a:rPr lang="es-ES" dirty="0" smtClean="0"/>
              <a:t>Evolución del HTML5</a:t>
            </a:r>
            <a:endParaRPr lang="es-ES" dirty="0"/>
          </a:p>
        </p:txBody>
      </p:sp>
    </p:spTree>
    <p:extLst>
      <p:ext uri="{BB962C8B-B14F-4D97-AF65-F5344CB8AC3E}">
        <p14:creationId xmlns:p14="http://schemas.microsoft.com/office/powerpoint/2010/main" val="3184924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67690" y="255399"/>
            <a:ext cx="7886700" cy="817498"/>
          </a:xfrm>
        </p:spPr>
        <p:txBody>
          <a:bodyPr vert="horz" lIns="91440" tIns="45720" rIns="91440" bIns="45720" rtlCol="0" anchor="ctr">
            <a:normAutofit/>
          </a:bodyPr>
          <a:lstStyle/>
          <a:p>
            <a:pPr algn="ctr" defTabSz="762000">
              <a:lnSpc>
                <a:spcPct val="100000"/>
              </a:lnSpc>
              <a:spcBef>
                <a:spcPts val="0"/>
              </a:spcBef>
            </a:pPr>
            <a:r>
              <a:rPr lang="es-ES" sz="3600" b="1" i="1" dirty="0" err="1">
                <a:solidFill>
                  <a:srgbClr val="04617B"/>
                </a:solidFill>
                <a:effectLst>
                  <a:outerShdw blurRad="38100" dist="38100" dir="2700000" algn="tl">
                    <a:srgbClr val="C0C0C0"/>
                  </a:outerShdw>
                </a:effectLst>
                <a:latin typeface="Constantia"/>
                <a:cs typeface="+mn-cs"/>
              </a:rPr>
              <a:t>Character</a:t>
            </a:r>
            <a:r>
              <a:rPr lang="es-ES" sz="3600" b="1" i="1" dirty="0">
                <a:solidFill>
                  <a:srgbClr val="04617B"/>
                </a:solidFill>
                <a:effectLst>
                  <a:outerShdw blurRad="38100" dist="38100" dir="2700000" algn="tl">
                    <a:srgbClr val="C0C0C0"/>
                  </a:outerShdw>
                </a:effectLst>
                <a:latin typeface="Constantia"/>
                <a:cs typeface="+mn-cs"/>
              </a:rPr>
              <a:t> Sets (&lt;meta </a:t>
            </a:r>
            <a:r>
              <a:rPr lang="es-ES" sz="3600" b="1" i="1" dirty="0" err="1">
                <a:solidFill>
                  <a:srgbClr val="04617B"/>
                </a:solidFill>
                <a:effectLst>
                  <a:outerShdw blurRad="38100" dist="38100" dir="2700000" algn="tl">
                    <a:srgbClr val="C0C0C0"/>
                  </a:outerShdw>
                </a:effectLst>
                <a:latin typeface="Constantia"/>
                <a:cs typeface="+mn-cs"/>
              </a:rPr>
              <a:t>charset</a:t>
            </a:r>
            <a:r>
              <a:rPr lang="es-ES" sz="3600" b="1" i="1" dirty="0">
                <a:solidFill>
                  <a:srgbClr val="04617B"/>
                </a:solidFill>
                <a:effectLst>
                  <a:outerShdw blurRad="38100" dist="38100" dir="2700000" algn="tl">
                    <a:srgbClr val="C0C0C0"/>
                  </a:outerShdw>
                </a:effectLst>
                <a:latin typeface="Constantia"/>
                <a:cs typeface="+mn-cs"/>
              </a:rPr>
              <a:t>&gt;)</a:t>
            </a:r>
          </a:p>
        </p:txBody>
      </p:sp>
      <p:sp>
        <p:nvSpPr>
          <p:cNvPr id="4" name="Rectángulo 3"/>
          <p:cNvSpPr/>
          <p:nvPr/>
        </p:nvSpPr>
        <p:spPr>
          <a:xfrm>
            <a:off x="3216853" y="2073925"/>
            <a:ext cx="2694901" cy="369332"/>
          </a:xfrm>
          <a:prstGeom prst="rect">
            <a:avLst/>
          </a:prstGeom>
        </p:spPr>
        <p:txBody>
          <a:bodyPr wrap="square">
            <a:spAutoFit/>
          </a:bodyPr>
          <a:lstStyle/>
          <a:p>
            <a:pPr marL="622300" indent="-622300"/>
            <a:r>
              <a:rPr lang="es-ES" dirty="0">
                <a:solidFill>
                  <a:prstClr val="black"/>
                </a:solidFill>
              </a:rPr>
              <a:t>&lt;meta </a:t>
            </a:r>
            <a:r>
              <a:rPr lang="es-ES" b="1" dirty="0" err="1">
                <a:solidFill>
                  <a:prstClr val="black"/>
                </a:solidFill>
              </a:rPr>
              <a:t>charset</a:t>
            </a:r>
            <a:r>
              <a:rPr lang="es-ES" dirty="0">
                <a:solidFill>
                  <a:prstClr val="black"/>
                </a:solidFill>
              </a:rPr>
              <a:t>=“utf-8”&gt;</a:t>
            </a:r>
          </a:p>
        </p:txBody>
      </p:sp>
      <p:sp>
        <p:nvSpPr>
          <p:cNvPr id="5" name="CuadroTexto 4"/>
          <p:cNvSpPr txBox="1"/>
          <p:nvPr/>
        </p:nvSpPr>
        <p:spPr>
          <a:xfrm>
            <a:off x="6038785" y="1727013"/>
            <a:ext cx="848309" cy="369332"/>
          </a:xfrm>
          <a:prstGeom prst="rect">
            <a:avLst/>
          </a:prstGeom>
          <a:noFill/>
        </p:spPr>
        <p:txBody>
          <a:bodyPr wrap="none" rtlCol="0">
            <a:spAutoFit/>
          </a:bodyPr>
          <a:lstStyle/>
          <a:p>
            <a:r>
              <a:rPr lang="es-ES" dirty="0" smtClean="0">
                <a:solidFill>
                  <a:prstClr val="black"/>
                </a:solidFill>
              </a:rPr>
              <a:t>HTML5</a:t>
            </a:r>
            <a:endParaRPr lang="es-ES" dirty="0">
              <a:solidFill>
                <a:prstClr val="black"/>
              </a:solidFill>
            </a:endParaRPr>
          </a:p>
        </p:txBody>
      </p:sp>
      <p:pic>
        <p:nvPicPr>
          <p:cNvPr id="6" name="Picture 2" descr="http://boracay.hol.es/images/Tecnologias/Logotipos/html5_logo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1678" y="1458552"/>
            <a:ext cx="818552" cy="818552"/>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1135327" y="1578643"/>
            <a:ext cx="950004" cy="646331"/>
          </a:xfrm>
          <a:prstGeom prst="rect">
            <a:avLst/>
          </a:prstGeom>
          <a:noFill/>
        </p:spPr>
        <p:txBody>
          <a:bodyPr wrap="none" rtlCol="0">
            <a:spAutoFit/>
          </a:bodyPr>
          <a:lstStyle/>
          <a:p>
            <a:r>
              <a:rPr lang="es-ES" b="1" dirty="0" smtClean="0">
                <a:solidFill>
                  <a:prstClr val="black"/>
                </a:solidFill>
              </a:rPr>
              <a:t>Atributo</a:t>
            </a:r>
            <a:br>
              <a:rPr lang="es-ES" b="1" dirty="0" smtClean="0">
                <a:solidFill>
                  <a:prstClr val="black"/>
                </a:solidFill>
              </a:rPr>
            </a:br>
            <a:r>
              <a:rPr lang="es-ES" b="1" dirty="0" err="1" smtClean="0">
                <a:solidFill>
                  <a:prstClr val="black"/>
                </a:solidFill>
              </a:rPr>
              <a:t>charset</a:t>
            </a:r>
            <a:endParaRPr lang="es-ES" b="1" dirty="0">
              <a:solidFill>
                <a:prstClr val="black"/>
              </a:solidFill>
            </a:endParaRPr>
          </a:p>
        </p:txBody>
      </p:sp>
      <p:sp>
        <p:nvSpPr>
          <p:cNvPr id="8" name="Rectángulo 7"/>
          <p:cNvSpPr/>
          <p:nvPr/>
        </p:nvSpPr>
        <p:spPr>
          <a:xfrm>
            <a:off x="1081670" y="2750461"/>
            <a:ext cx="7202424" cy="923330"/>
          </a:xfrm>
          <a:prstGeom prst="rect">
            <a:avLst/>
          </a:prstGeom>
        </p:spPr>
        <p:txBody>
          <a:bodyPr wrap="square">
            <a:spAutoFit/>
          </a:bodyPr>
          <a:lstStyle/>
          <a:p>
            <a:r>
              <a:rPr lang="es-ES" dirty="0">
                <a:solidFill>
                  <a:prstClr val="black"/>
                </a:solidFill>
              </a:rPr>
              <a:t>La innovación de este elemento en HTML5, como en la mayoría de los casos, es solo </a:t>
            </a:r>
            <a:r>
              <a:rPr lang="es-ES" b="1" dirty="0">
                <a:solidFill>
                  <a:prstClr val="black"/>
                </a:solidFill>
              </a:rPr>
              <a:t>simplificación</a:t>
            </a:r>
            <a:r>
              <a:rPr lang="es-ES" dirty="0">
                <a:solidFill>
                  <a:prstClr val="black"/>
                </a:solidFill>
              </a:rPr>
              <a:t>. La nueva etiqueta &lt;meta&gt; para la definición del tipo de caracteres es más corta y simple.</a:t>
            </a:r>
          </a:p>
        </p:txBody>
      </p:sp>
      <p:sp>
        <p:nvSpPr>
          <p:cNvPr id="9" name="CuadroTexto 8"/>
          <p:cNvSpPr txBox="1"/>
          <p:nvPr/>
        </p:nvSpPr>
        <p:spPr>
          <a:xfrm>
            <a:off x="1402200" y="3954668"/>
            <a:ext cx="6561363"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smtClean="0">
                <a:solidFill>
                  <a:prstClr val="white"/>
                </a:solidFill>
              </a:rPr>
              <a:t>Definición de la </a:t>
            </a:r>
            <a:r>
              <a:rPr lang="es-ES" dirty="0">
                <a:solidFill>
                  <a:prstClr val="white"/>
                </a:solidFill>
              </a:rPr>
              <a:t>páginas de </a:t>
            </a:r>
            <a:r>
              <a:rPr lang="es-ES" dirty="0" smtClean="0">
                <a:solidFill>
                  <a:prstClr val="white"/>
                </a:solidFill>
              </a:rPr>
              <a:t>códigos que utilizará  el agente de usuario (navegador ) al </a:t>
            </a:r>
            <a:r>
              <a:rPr lang="es-ES" dirty="0" err="1" smtClean="0">
                <a:solidFill>
                  <a:prstClr val="white"/>
                </a:solidFill>
              </a:rPr>
              <a:t>renderizar</a:t>
            </a:r>
            <a:r>
              <a:rPr lang="es-ES" dirty="0" smtClean="0">
                <a:solidFill>
                  <a:prstClr val="white"/>
                </a:solidFill>
              </a:rPr>
              <a:t> un documento HTML </a:t>
            </a:r>
            <a:endParaRPr lang="es-ES" dirty="0">
              <a:solidFill>
                <a:prstClr val="white"/>
              </a:solidFill>
            </a:endParaRPr>
          </a:p>
        </p:txBody>
      </p:sp>
      <p:sp>
        <p:nvSpPr>
          <p:cNvPr id="10" name="CuadroTexto 9"/>
          <p:cNvSpPr txBox="1"/>
          <p:nvPr/>
        </p:nvSpPr>
        <p:spPr>
          <a:xfrm>
            <a:off x="1002320" y="4965700"/>
            <a:ext cx="7452070" cy="1200329"/>
          </a:xfrm>
          <a:prstGeom prst="rect">
            <a:avLst/>
          </a:prstGeom>
          <a:noFill/>
        </p:spPr>
        <p:txBody>
          <a:bodyPr wrap="square" rtlCol="0">
            <a:spAutoFit/>
          </a:bodyPr>
          <a:lstStyle/>
          <a:p>
            <a:r>
              <a:rPr lang="es-ES" dirty="0" smtClean="0">
                <a:solidFill>
                  <a:prstClr val="black"/>
                </a:solidFill>
              </a:rPr>
              <a:t>es crítico para la correcta presentación del documento, al determinar la página de códigos que utilizará el navegador</a:t>
            </a:r>
          </a:p>
          <a:p>
            <a:r>
              <a:rPr lang="es-ES" dirty="0" smtClean="0">
                <a:solidFill>
                  <a:prstClr val="black"/>
                </a:solidFill>
              </a:rPr>
              <a:t>debe coincidir con la codificación empleada en el programa que genera el documento HTML</a:t>
            </a:r>
            <a:endParaRPr lang="es-ES" dirty="0">
              <a:solidFill>
                <a:prstClr val="black"/>
              </a:solidFill>
            </a:endParaRPr>
          </a:p>
        </p:txBody>
      </p:sp>
      <p:sp>
        <p:nvSpPr>
          <p:cNvPr id="11" name="Rectángulo 10"/>
          <p:cNvSpPr/>
          <p:nvPr/>
        </p:nvSpPr>
        <p:spPr>
          <a:xfrm>
            <a:off x="3319722" y="1497586"/>
            <a:ext cx="2103178"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a:bodyPr>
          <a:lstStyle/>
          <a:p>
            <a:r>
              <a:rPr lang="es-ES" sz="2400" b="1" dirty="0"/>
              <a:t>&lt;meta </a:t>
            </a:r>
            <a:r>
              <a:rPr lang="es-ES" sz="2400" b="1" dirty="0" err="1" smtClean="0"/>
              <a:t>charset</a:t>
            </a:r>
            <a:r>
              <a:rPr lang="es-ES" sz="2400" b="1" dirty="0" smtClean="0"/>
              <a:t>&gt;</a:t>
            </a:r>
            <a:endParaRPr lang="es-ES" sz="2400" b="1" dirty="0"/>
          </a:p>
        </p:txBody>
      </p:sp>
    </p:spTree>
    <p:extLst>
      <p:ext uri="{BB962C8B-B14F-4D97-AF65-F5344CB8AC3E}">
        <p14:creationId xmlns:p14="http://schemas.microsoft.com/office/powerpoint/2010/main" val="287393177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Omisiones y navegadores</a:t>
            </a:r>
            <a:endParaRPr lang="es-ES" dirty="0"/>
          </a:p>
        </p:txBody>
      </p:sp>
      <p:pic>
        <p:nvPicPr>
          <p:cNvPr id="3" name="Imagen 2"/>
          <p:cNvPicPr>
            <a:picLocks noChangeAspect="1"/>
          </p:cNvPicPr>
          <p:nvPr/>
        </p:nvPicPr>
        <p:blipFill>
          <a:blip r:embed="rId3"/>
          <a:stretch>
            <a:fillRect/>
          </a:stretch>
        </p:blipFill>
        <p:spPr>
          <a:xfrm>
            <a:off x="649288" y="3284538"/>
            <a:ext cx="3886200" cy="1809750"/>
          </a:xfrm>
          <a:prstGeom prst="rect">
            <a:avLst/>
          </a:prstGeom>
        </p:spPr>
      </p:pic>
      <p:pic>
        <p:nvPicPr>
          <p:cNvPr id="4" name="Imagen 3"/>
          <p:cNvPicPr>
            <a:picLocks noChangeAspect="1"/>
          </p:cNvPicPr>
          <p:nvPr/>
        </p:nvPicPr>
        <p:blipFill>
          <a:blip r:embed="rId4"/>
          <a:stretch>
            <a:fillRect/>
          </a:stretch>
        </p:blipFill>
        <p:spPr>
          <a:xfrm>
            <a:off x="1058863" y="1492706"/>
            <a:ext cx="3067050" cy="1228725"/>
          </a:xfrm>
          <a:prstGeom prst="rect">
            <a:avLst/>
          </a:prstGeom>
        </p:spPr>
      </p:pic>
      <p:sp>
        <p:nvSpPr>
          <p:cNvPr id="5" name="Flecha abajo 4"/>
          <p:cNvSpPr/>
          <p:nvPr/>
        </p:nvSpPr>
        <p:spPr>
          <a:xfrm>
            <a:off x="2331130" y="2553384"/>
            <a:ext cx="522515" cy="731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6" name="CuadroTexto 5"/>
          <p:cNvSpPr txBox="1"/>
          <p:nvPr/>
        </p:nvSpPr>
        <p:spPr>
          <a:xfrm>
            <a:off x="5524274" y="1492706"/>
            <a:ext cx="2264228" cy="646331"/>
          </a:xfrm>
          <a:prstGeom prst="rect">
            <a:avLst/>
          </a:prstGeom>
          <a:noFill/>
        </p:spPr>
        <p:txBody>
          <a:bodyPr wrap="square" rtlCol="0">
            <a:spAutoFit/>
          </a:bodyPr>
          <a:lstStyle/>
          <a:p>
            <a:r>
              <a:rPr lang="es-ES" dirty="0" smtClean="0">
                <a:solidFill>
                  <a:prstClr val="black"/>
                </a:solidFill>
              </a:rPr>
              <a:t>Si ignoramos todas las normas del HTML</a:t>
            </a:r>
            <a:endParaRPr lang="es-ES" dirty="0">
              <a:solidFill>
                <a:prstClr val="black"/>
              </a:solidFill>
            </a:endParaRPr>
          </a:p>
        </p:txBody>
      </p:sp>
      <p:sp>
        <p:nvSpPr>
          <p:cNvPr id="7" name="CuadroTexto 6"/>
          <p:cNvSpPr txBox="1"/>
          <p:nvPr/>
        </p:nvSpPr>
        <p:spPr>
          <a:xfrm>
            <a:off x="5538788" y="2500567"/>
            <a:ext cx="2249714" cy="1200329"/>
          </a:xfrm>
          <a:prstGeom prst="rect">
            <a:avLst/>
          </a:prstGeom>
          <a:noFill/>
        </p:spPr>
        <p:txBody>
          <a:bodyPr wrap="square" rtlCol="0">
            <a:spAutoFit/>
          </a:bodyPr>
          <a:lstStyle/>
          <a:p>
            <a:r>
              <a:rPr lang="es-ES" dirty="0" smtClean="0">
                <a:solidFill>
                  <a:prstClr val="black"/>
                </a:solidFill>
              </a:rPr>
              <a:t>El navegador intenta rellenar los huecos</a:t>
            </a:r>
          </a:p>
          <a:p>
            <a:r>
              <a:rPr lang="es-ES" dirty="0" smtClean="0">
                <a:solidFill>
                  <a:prstClr val="black"/>
                </a:solidFill>
              </a:rPr>
              <a:t>(</a:t>
            </a:r>
            <a:r>
              <a:rPr lang="es-ES" dirty="0" err="1" smtClean="0">
                <a:solidFill>
                  <a:prstClr val="black"/>
                </a:solidFill>
              </a:rPr>
              <a:t>e.g</a:t>
            </a:r>
            <a:r>
              <a:rPr lang="es-ES" dirty="0" smtClean="0">
                <a:solidFill>
                  <a:prstClr val="black"/>
                </a:solidFill>
              </a:rPr>
              <a:t>. crea elementos </a:t>
            </a:r>
            <a:r>
              <a:rPr lang="es-ES" dirty="0" err="1">
                <a:solidFill>
                  <a:prstClr val="black"/>
                </a:solidFill>
              </a:rPr>
              <a:t>html</a:t>
            </a:r>
            <a:r>
              <a:rPr lang="es-ES" dirty="0">
                <a:solidFill>
                  <a:prstClr val="black"/>
                </a:solidFill>
              </a:rPr>
              <a:t>, head y </a:t>
            </a:r>
            <a:r>
              <a:rPr lang="es-ES" dirty="0" err="1" smtClean="0">
                <a:solidFill>
                  <a:prstClr val="black"/>
                </a:solidFill>
              </a:rPr>
              <a:t>body</a:t>
            </a:r>
            <a:r>
              <a:rPr lang="es-ES" dirty="0" smtClean="0">
                <a:solidFill>
                  <a:prstClr val="black"/>
                </a:solidFill>
              </a:rPr>
              <a:t>)</a:t>
            </a:r>
            <a:endParaRPr lang="es-ES" dirty="0">
              <a:solidFill>
                <a:prstClr val="black"/>
              </a:solidFill>
            </a:endParaRPr>
          </a:p>
        </p:txBody>
      </p:sp>
      <p:cxnSp>
        <p:nvCxnSpPr>
          <p:cNvPr id="9" name="Conector recto de flecha 8"/>
          <p:cNvCxnSpPr>
            <a:stCxn id="6" idx="2"/>
            <a:endCxn id="7" idx="0"/>
          </p:cNvCxnSpPr>
          <p:nvPr/>
        </p:nvCxnSpPr>
        <p:spPr>
          <a:xfrm>
            <a:off x="6656388" y="2139037"/>
            <a:ext cx="7257" cy="36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5364616" y="4430039"/>
            <a:ext cx="2598057" cy="646331"/>
          </a:xfrm>
          <a:prstGeom prst="rect">
            <a:avLst/>
          </a:prstGeom>
          <a:noFill/>
        </p:spPr>
        <p:txBody>
          <a:bodyPr wrap="square" rtlCol="0">
            <a:spAutoFit/>
          </a:bodyPr>
          <a:lstStyle/>
          <a:p>
            <a:r>
              <a:rPr lang="es-ES" dirty="0" smtClean="0">
                <a:solidFill>
                  <a:prstClr val="black"/>
                </a:solidFill>
              </a:rPr>
              <a:t>Al final presenta tantos elementos como pueda</a:t>
            </a:r>
            <a:endParaRPr lang="es-ES" dirty="0">
              <a:solidFill>
                <a:prstClr val="black"/>
              </a:solidFill>
            </a:endParaRPr>
          </a:p>
        </p:txBody>
      </p:sp>
      <p:cxnSp>
        <p:nvCxnSpPr>
          <p:cNvPr id="12" name="Conector recto de flecha 11"/>
          <p:cNvCxnSpPr>
            <a:stCxn id="7" idx="2"/>
            <a:endCxn id="10" idx="0"/>
          </p:cNvCxnSpPr>
          <p:nvPr/>
        </p:nvCxnSpPr>
        <p:spPr>
          <a:xfrm>
            <a:off x="6663645" y="3700896"/>
            <a:ext cx="0" cy="729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618646" y="5565775"/>
            <a:ext cx="7833683" cy="646331"/>
          </a:xfrm>
          <a:prstGeom prst="rect">
            <a:avLst/>
          </a:prstGeom>
          <a:noFill/>
        </p:spPr>
        <p:txBody>
          <a:bodyPr wrap="none" rtlCol="0">
            <a:spAutoFit/>
          </a:bodyPr>
          <a:lstStyle/>
          <a:p>
            <a:pPr marL="285750" indent="-285750">
              <a:buFont typeface="Arial" panose="020B0604020202020204" pitchFamily="34" charset="0"/>
              <a:buChar char="•"/>
            </a:pPr>
            <a:r>
              <a:rPr lang="es-ES" dirty="0" smtClean="0">
                <a:solidFill>
                  <a:prstClr val="black"/>
                </a:solidFill>
              </a:rPr>
              <a:t>El papel del </a:t>
            </a:r>
            <a:r>
              <a:rPr lang="es-ES" b="1" dirty="0" smtClean="0">
                <a:solidFill>
                  <a:prstClr val="black"/>
                </a:solidFill>
              </a:rPr>
              <a:t>navegador</a:t>
            </a:r>
            <a:r>
              <a:rPr lang="es-ES" dirty="0" smtClean="0">
                <a:solidFill>
                  <a:prstClr val="black"/>
                </a:solidFill>
              </a:rPr>
              <a:t> es muy activo: siempre intenta presentar el documento</a:t>
            </a:r>
          </a:p>
          <a:p>
            <a:pPr marL="285750" indent="-285750">
              <a:buFont typeface="Arial" panose="020B0604020202020204" pitchFamily="34" charset="0"/>
              <a:buChar char="•"/>
            </a:pPr>
            <a:r>
              <a:rPr lang="es-ES" dirty="0" smtClean="0">
                <a:solidFill>
                  <a:prstClr val="black"/>
                </a:solidFill>
              </a:rPr>
              <a:t>Las </a:t>
            </a:r>
            <a:r>
              <a:rPr lang="es-ES" b="1" dirty="0" smtClean="0">
                <a:solidFill>
                  <a:prstClr val="black"/>
                </a:solidFill>
              </a:rPr>
              <a:t>diferencias</a:t>
            </a:r>
            <a:r>
              <a:rPr lang="es-ES" dirty="0" smtClean="0">
                <a:solidFill>
                  <a:prstClr val="black"/>
                </a:solidFill>
              </a:rPr>
              <a:t> entre navegadores cobran mayor importancia</a:t>
            </a:r>
            <a:endParaRPr lang="es-ES" dirty="0">
              <a:solidFill>
                <a:prstClr val="black"/>
              </a:solidFill>
            </a:endParaRPr>
          </a:p>
        </p:txBody>
      </p:sp>
    </p:spTree>
    <p:extLst>
      <p:ext uri="{BB962C8B-B14F-4D97-AF65-F5344CB8AC3E}">
        <p14:creationId xmlns:p14="http://schemas.microsoft.com/office/powerpoint/2010/main" val="193679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Validación</a:t>
            </a:r>
            <a:endParaRPr lang="es-ES" dirty="0"/>
          </a:p>
        </p:txBody>
      </p:sp>
      <p:sp>
        <p:nvSpPr>
          <p:cNvPr id="4" name="Rectángulo 3"/>
          <p:cNvSpPr/>
          <p:nvPr/>
        </p:nvSpPr>
        <p:spPr>
          <a:xfrm>
            <a:off x="978806" y="1425192"/>
            <a:ext cx="6655707" cy="646331"/>
          </a:xfrm>
          <a:prstGeom prst="rect">
            <a:avLst/>
          </a:prstGeom>
        </p:spPr>
        <p:txBody>
          <a:bodyPr wrap="square">
            <a:spAutoFit/>
          </a:bodyPr>
          <a:lstStyle/>
          <a:p>
            <a:r>
              <a:rPr lang="es-ES" dirty="0" smtClean="0">
                <a:solidFill>
                  <a:prstClr val="black"/>
                </a:solidFill>
              </a:rPr>
              <a:t>Herramienta </a:t>
            </a:r>
            <a:r>
              <a:rPr lang="es-ES" dirty="0">
                <a:solidFill>
                  <a:prstClr val="black"/>
                </a:solidFill>
              </a:rPr>
              <a:t>para detectar errores o ausencias en el código que puedan provocar problemas de visualización en algún navegador</a:t>
            </a:r>
          </a:p>
        </p:txBody>
      </p:sp>
      <p:sp>
        <p:nvSpPr>
          <p:cNvPr id="5" name="CuadroTexto 4"/>
          <p:cNvSpPr txBox="1"/>
          <p:nvPr/>
        </p:nvSpPr>
        <p:spPr>
          <a:xfrm>
            <a:off x="978806" y="3574223"/>
            <a:ext cx="5559279" cy="646331"/>
          </a:xfrm>
          <a:prstGeom prst="rect">
            <a:avLst/>
          </a:prstGeom>
          <a:noFill/>
        </p:spPr>
        <p:txBody>
          <a:bodyPr wrap="none" rtlCol="0">
            <a:spAutoFit/>
          </a:bodyPr>
          <a:lstStyle/>
          <a:p>
            <a:r>
              <a:rPr lang="es-ES" dirty="0" smtClean="0">
                <a:solidFill>
                  <a:prstClr val="black"/>
                </a:solidFill>
              </a:rPr>
              <a:t>W3C </a:t>
            </a:r>
            <a:r>
              <a:rPr lang="es-ES" dirty="0" err="1" smtClean="0">
                <a:solidFill>
                  <a:prstClr val="black"/>
                </a:solidFill>
              </a:rPr>
              <a:t>Markup</a:t>
            </a:r>
            <a:r>
              <a:rPr lang="es-ES" dirty="0" smtClean="0">
                <a:solidFill>
                  <a:prstClr val="black"/>
                </a:solidFill>
              </a:rPr>
              <a:t> </a:t>
            </a:r>
            <a:r>
              <a:rPr lang="es-ES" dirty="0" err="1" smtClean="0">
                <a:solidFill>
                  <a:prstClr val="black"/>
                </a:solidFill>
              </a:rPr>
              <a:t>Validation</a:t>
            </a:r>
            <a:r>
              <a:rPr lang="es-ES" dirty="0" smtClean="0">
                <a:solidFill>
                  <a:prstClr val="black"/>
                </a:solidFill>
              </a:rPr>
              <a:t> </a:t>
            </a:r>
            <a:r>
              <a:rPr lang="es-ES" dirty="0" err="1" smtClean="0">
                <a:solidFill>
                  <a:prstClr val="black"/>
                </a:solidFill>
              </a:rPr>
              <a:t>Service</a:t>
            </a:r>
            <a:r>
              <a:rPr lang="es-ES" dirty="0">
                <a:solidFill>
                  <a:prstClr val="black"/>
                </a:solidFill>
              </a:rPr>
              <a:t> (</a:t>
            </a:r>
            <a:r>
              <a:rPr lang="es-ES" dirty="0">
                <a:solidFill>
                  <a:prstClr val="black"/>
                </a:solidFill>
                <a:hlinkClick r:id="rId3"/>
              </a:rPr>
              <a:t>http://validator.w3.org</a:t>
            </a:r>
            <a:r>
              <a:rPr lang="es-ES" dirty="0" smtClean="0">
                <a:solidFill>
                  <a:prstClr val="black"/>
                </a:solidFill>
                <a:hlinkClick r:id="rId3"/>
              </a:rPr>
              <a:t>/</a:t>
            </a:r>
            <a:r>
              <a:rPr lang="es-ES" dirty="0" smtClean="0">
                <a:solidFill>
                  <a:prstClr val="black"/>
                </a:solidFill>
              </a:rPr>
              <a:t>)</a:t>
            </a:r>
          </a:p>
          <a:p>
            <a:r>
              <a:rPr lang="es-ES" dirty="0" smtClean="0">
                <a:solidFill>
                  <a:prstClr val="black"/>
                </a:solidFill>
              </a:rPr>
              <a:t>(X)HTML5 </a:t>
            </a:r>
            <a:r>
              <a:rPr lang="es-ES" dirty="0" err="1" smtClean="0">
                <a:solidFill>
                  <a:prstClr val="black"/>
                </a:solidFill>
              </a:rPr>
              <a:t>Validator</a:t>
            </a:r>
            <a:r>
              <a:rPr lang="es-ES" dirty="0">
                <a:solidFill>
                  <a:prstClr val="black"/>
                </a:solidFill>
              </a:rPr>
              <a:t> (</a:t>
            </a:r>
            <a:r>
              <a:rPr lang="es-ES" dirty="0">
                <a:solidFill>
                  <a:prstClr val="black"/>
                </a:solidFill>
                <a:hlinkClick r:id="rId4"/>
              </a:rPr>
              <a:t>http://html5.validator.nu</a:t>
            </a:r>
            <a:r>
              <a:rPr lang="es-ES" dirty="0" smtClean="0">
                <a:solidFill>
                  <a:prstClr val="black"/>
                </a:solidFill>
                <a:hlinkClick r:id="rId4"/>
              </a:rPr>
              <a:t>/</a:t>
            </a:r>
            <a:r>
              <a:rPr lang="es-ES" dirty="0" smtClean="0">
                <a:solidFill>
                  <a:prstClr val="black"/>
                </a:solidFill>
              </a:rPr>
              <a:t>)</a:t>
            </a:r>
            <a:endParaRPr lang="es-ES" dirty="0">
              <a:solidFill>
                <a:prstClr val="black"/>
              </a:solidFill>
            </a:endParaRPr>
          </a:p>
        </p:txBody>
      </p:sp>
      <p:sp>
        <p:nvSpPr>
          <p:cNvPr id="6" name="CuadroTexto 5"/>
          <p:cNvSpPr txBox="1"/>
          <p:nvPr/>
        </p:nvSpPr>
        <p:spPr>
          <a:xfrm>
            <a:off x="2090058" y="2295105"/>
            <a:ext cx="5675085" cy="923330"/>
          </a:xfrm>
          <a:prstGeom prst="rect">
            <a:avLst/>
          </a:prstGeom>
          <a:noFill/>
        </p:spPr>
        <p:txBody>
          <a:bodyPr wrap="square" rtlCol="0">
            <a:spAutoFit/>
          </a:bodyPr>
          <a:lstStyle/>
          <a:p>
            <a:pPr marL="285750" indent="-285750">
              <a:buFont typeface="Arial" panose="020B0604020202020204" pitchFamily="34" charset="0"/>
              <a:buChar char="•"/>
            </a:pPr>
            <a:r>
              <a:rPr lang="es-ES" dirty="0" smtClean="0">
                <a:solidFill>
                  <a:prstClr val="black"/>
                </a:solidFill>
              </a:rPr>
              <a:t>El estilo en la sintaxis es independiente de la validación. </a:t>
            </a:r>
          </a:p>
          <a:p>
            <a:pPr marL="285750" indent="-285750">
              <a:buFont typeface="Arial" panose="020B0604020202020204" pitchFamily="34" charset="0"/>
              <a:buChar char="•"/>
            </a:pPr>
            <a:r>
              <a:rPr lang="es-ES" dirty="0" smtClean="0">
                <a:solidFill>
                  <a:prstClr val="black"/>
                </a:solidFill>
              </a:rPr>
              <a:t>Queda como opción de cada desarrollador. </a:t>
            </a:r>
          </a:p>
          <a:p>
            <a:pPr marL="285750" indent="-285750">
              <a:buFont typeface="Arial" panose="020B0604020202020204" pitchFamily="34" charset="0"/>
              <a:buChar char="•"/>
            </a:pPr>
            <a:r>
              <a:rPr lang="es-ES" dirty="0" smtClean="0">
                <a:solidFill>
                  <a:prstClr val="black"/>
                </a:solidFill>
              </a:rPr>
              <a:t>Conviene respetar cierta coherencia (Buenas prácticas)</a:t>
            </a:r>
            <a:endParaRPr lang="es-ES" dirty="0">
              <a:solidFill>
                <a:prstClr val="black"/>
              </a:solidFill>
            </a:endParaRPr>
          </a:p>
        </p:txBody>
      </p:sp>
      <p:pic>
        <p:nvPicPr>
          <p:cNvPr id="7" name="Imagen 6"/>
          <p:cNvPicPr>
            <a:picLocks noChangeAspect="1"/>
          </p:cNvPicPr>
          <p:nvPr/>
        </p:nvPicPr>
        <p:blipFill>
          <a:blip r:embed="rId5"/>
          <a:stretch>
            <a:fillRect/>
          </a:stretch>
        </p:blipFill>
        <p:spPr>
          <a:xfrm>
            <a:off x="978806" y="4510239"/>
            <a:ext cx="3416073" cy="1620732"/>
          </a:xfrm>
          <a:prstGeom prst="rect">
            <a:avLst/>
          </a:prstGeom>
        </p:spPr>
      </p:pic>
      <p:pic>
        <p:nvPicPr>
          <p:cNvPr id="8" name="Imagen 7"/>
          <p:cNvPicPr>
            <a:picLocks noChangeAspect="1"/>
          </p:cNvPicPr>
          <p:nvPr/>
        </p:nvPicPr>
        <p:blipFill>
          <a:blip r:embed="rId6"/>
          <a:stretch>
            <a:fillRect/>
          </a:stretch>
        </p:blipFill>
        <p:spPr>
          <a:xfrm>
            <a:off x="4772249" y="4510239"/>
            <a:ext cx="3146127" cy="1620732"/>
          </a:xfrm>
          <a:prstGeom prst="rect">
            <a:avLst/>
          </a:prstGeom>
        </p:spPr>
      </p:pic>
    </p:spTree>
    <p:extLst>
      <p:ext uri="{BB962C8B-B14F-4D97-AF65-F5344CB8AC3E}">
        <p14:creationId xmlns:p14="http://schemas.microsoft.com/office/powerpoint/2010/main" val="2904173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smtClean="0"/>
              <a:t>Ejemplo: Estructura HTML5</a:t>
            </a:r>
            <a:endParaRPr lang="es-ES" dirty="0"/>
          </a:p>
        </p:txBody>
      </p:sp>
      <p:sp>
        <p:nvSpPr>
          <p:cNvPr id="4" name="CuadroTexto 3"/>
          <p:cNvSpPr txBox="1"/>
          <p:nvPr/>
        </p:nvSpPr>
        <p:spPr>
          <a:xfrm>
            <a:off x="929899" y="1565328"/>
            <a:ext cx="6800323" cy="369332"/>
          </a:xfrm>
          <a:prstGeom prst="rect">
            <a:avLst/>
          </a:prstGeom>
          <a:noFill/>
        </p:spPr>
        <p:txBody>
          <a:bodyPr wrap="none" rtlCol="0">
            <a:spAutoFit/>
          </a:bodyPr>
          <a:lstStyle/>
          <a:p>
            <a:r>
              <a:rPr lang="es-ES" dirty="0" smtClean="0"/>
              <a:t>Renderizado / validación de diferentes estructuras de documento Web</a:t>
            </a:r>
            <a:endParaRPr lang="es-ES" dirty="0"/>
          </a:p>
        </p:txBody>
      </p:sp>
      <p:pic>
        <p:nvPicPr>
          <p:cNvPr id="5" name="Imagen 4"/>
          <p:cNvPicPr>
            <a:picLocks noChangeAspect="1"/>
          </p:cNvPicPr>
          <p:nvPr/>
        </p:nvPicPr>
        <p:blipFill>
          <a:blip r:embed="rId2"/>
          <a:stretch>
            <a:fillRect/>
          </a:stretch>
        </p:blipFill>
        <p:spPr>
          <a:xfrm>
            <a:off x="1974635" y="2899643"/>
            <a:ext cx="1514475" cy="457200"/>
          </a:xfrm>
          <a:prstGeom prst="rect">
            <a:avLst/>
          </a:prstGeom>
        </p:spPr>
      </p:pic>
      <p:pic>
        <p:nvPicPr>
          <p:cNvPr id="6" name="Imagen 5"/>
          <p:cNvPicPr>
            <a:picLocks noChangeAspect="1"/>
          </p:cNvPicPr>
          <p:nvPr/>
        </p:nvPicPr>
        <p:blipFill>
          <a:blip r:embed="rId3"/>
          <a:stretch>
            <a:fillRect/>
          </a:stretch>
        </p:blipFill>
        <p:spPr>
          <a:xfrm>
            <a:off x="4341059" y="2623418"/>
            <a:ext cx="2352675" cy="1009650"/>
          </a:xfrm>
          <a:prstGeom prst="rect">
            <a:avLst/>
          </a:prstGeom>
        </p:spPr>
      </p:pic>
      <p:cxnSp>
        <p:nvCxnSpPr>
          <p:cNvPr id="8" name="Conector recto de flecha 7"/>
          <p:cNvCxnSpPr>
            <a:stCxn id="5" idx="3"/>
            <a:endCxn id="6" idx="1"/>
          </p:cNvCxnSpPr>
          <p:nvPr/>
        </p:nvCxnSpPr>
        <p:spPr>
          <a:xfrm>
            <a:off x="3489110" y="3128243"/>
            <a:ext cx="8519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1146875" y="2324746"/>
            <a:ext cx="2294924" cy="369332"/>
          </a:xfrm>
          <a:prstGeom prst="rect">
            <a:avLst/>
          </a:prstGeom>
          <a:noFill/>
        </p:spPr>
        <p:txBody>
          <a:bodyPr wrap="none" rtlCol="0">
            <a:spAutoFit/>
          </a:bodyPr>
          <a:lstStyle/>
          <a:p>
            <a:r>
              <a:rPr lang="es-ES" dirty="0" smtClean="0"/>
              <a:t>Sin ninguna estructura</a:t>
            </a:r>
            <a:endParaRPr lang="es-ES" dirty="0"/>
          </a:p>
        </p:txBody>
      </p:sp>
      <p:sp>
        <p:nvSpPr>
          <p:cNvPr id="11" name="CuadroTexto 10"/>
          <p:cNvSpPr txBox="1"/>
          <p:nvPr/>
        </p:nvSpPr>
        <p:spPr>
          <a:xfrm>
            <a:off x="1146875" y="3562408"/>
            <a:ext cx="2917145" cy="369332"/>
          </a:xfrm>
          <a:prstGeom prst="rect">
            <a:avLst/>
          </a:prstGeom>
          <a:noFill/>
        </p:spPr>
        <p:txBody>
          <a:bodyPr wrap="none" rtlCol="0">
            <a:spAutoFit/>
          </a:bodyPr>
          <a:lstStyle/>
          <a:p>
            <a:r>
              <a:rPr lang="es-ES" dirty="0" smtClean="0"/>
              <a:t>Estructura correcta "mínima"</a:t>
            </a:r>
            <a:endParaRPr lang="es-ES" dirty="0"/>
          </a:p>
        </p:txBody>
      </p:sp>
      <p:pic>
        <p:nvPicPr>
          <p:cNvPr id="12" name="Imagen 11"/>
          <p:cNvPicPr>
            <a:picLocks noChangeAspect="1"/>
          </p:cNvPicPr>
          <p:nvPr/>
        </p:nvPicPr>
        <p:blipFill>
          <a:blip r:embed="rId4"/>
          <a:stretch>
            <a:fillRect/>
          </a:stretch>
        </p:blipFill>
        <p:spPr>
          <a:xfrm>
            <a:off x="1146875" y="4137305"/>
            <a:ext cx="3752850" cy="2162175"/>
          </a:xfrm>
          <a:prstGeom prst="rect">
            <a:avLst/>
          </a:prstGeom>
        </p:spPr>
      </p:pic>
      <p:sp>
        <p:nvSpPr>
          <p:cNvPr id="13" name="CuadroTexto 12"/>
          <p:cNvSpPr txBox="1"/>
          <p:nvPr/>
        </p:nvSpPr>
        <p:spPr>
          <a:xfrm>
            <a:off x="5951349" y="5033726"/>
            <a:ext cx="2056782" cy="369332"/>
          </a:xfrm>
          <a:prstGeom prst="rect">
            <a:avLst/>
          </a:prstGeom>
          <a:noFill/>
        </p:spPr>
        <p:txBody>
          <a:bodyPr wrap="none" rtlCol="0">
            <a:spAutoFit/>
          </a:bodyPr>
          <a:lstStyle/>
          <a:p>
            <a:r>
              <a:rPr lang="es-ES" dirty="0" smtClean="0"/>
              <a:t>valida y es accesible</a:t>
            </a:r>
            <a:endParaRPr lang="es-ES" dirty="0"/>
          </a:p>
        </p:txBody>
      </p:sp>
      <p:cxnSp>
        <p:nvCxnSpPr>
          <p:cNvPr id="15" name="Conector recto de flecha 14"/>
          <p:cNvCxnSpPr>
            <a:stCxn id="12" idx="3"/>
            <a:endCxn id="13" idx="1"/>
          </p:cNvCxnSpPr>
          <p:nvPr/>
        </p:nvCxnSpPr>
        <p:spPr>
          <a:xfrm flipV="1">
            <a:off x="4899725" y="5218392"/>
            <a:ext cx="10516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963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1012737"/>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Divisiones semánticas</a:t>
            </a:r>
            <a:endParaRPr lang="es-ES" sz="3600" b="1" i="1" dirty="0">
              <a:solidFill>
                <a:srgbClr val="04617B"/>
              </a:solidFill>
              <a:effectLst>
                <a:outerShdw blurRad="38100" dist="38100" dir="2700000" algn="tl">
                  <a:srgbClr val="C0C0C0"/>
                </a:outerShdw>
              </a:effectLst>
              <a:latin typeface="Constantia"/>
            </a:endParaRPr>
          </a:p>
        </p:txBody>
      </p:sp>
      <p:pic>
        <p:nvPicPr>
          <p:cNvPr id="3" name="Imagen 2"/>
          <p:cNvPicPr>
            <a:picLocks noChangeAspect="1"/>
          </p:cNvPicPr>
          <p:nvPr/>
        </p:nvPicPr>
        <p:blipFill>
          <a:blip r:embed="rId3"/>
          <a:stretch>
            <a:fillRect/>
          </a:stretch>
        </p:blipFill>
        <p:spPr>
          <a:xfrm>
            <a:off x="7360135" y="365126"/>
            <a:ext cx="1155215" cy="1155215"/>
          </a:xfrm>
          <a:prstGeom prst="rect">
            <a:avLst/>
          </a:prstGeom>
        </p:spPr>
      </p:pic>
      <p:sp>
        <p:nvSpPr>
          <p:cNvPr id="6" name="CuadroTexto 5"/>
          <p:cNvSpPr txBox="1"/>
          <p:nvPr/>
        </p:nvSpPr>
        <p:spPr>
          <a:xfrm>
            <a:off x="1098591" y="1503064"/>
            <a:ext cx="1656801" cy="1200329"/>
          </a:xfrm>
          <a:prstGeom prst="rect">
            <a:avLst/>
          </a:prstGeom>
          <a:noFill/>
        </p:spPr>
        <p:txBody>
          <a:bodyPr wrap="square" rtlCol="0">
            <a:spAutoFit/>
          </a:bodyPr>
          <a:lstStyle/>
          <a:p>
            <a:r>
              <a:rPr lang="es-ES" dirty="0" smtClean="0">
                <a:solidFill>
                  <a:prstClr val="black"/>
                </a:solidFill>
              </a:rPr>
              <a:t>Nuevas etiquetas, que redefinen el uso de &lt;div&gt;</a:t>
            </a:r>
            <a:endParaRPr lang="es-ES" dirty="0">
              <a:solidFill>
                <a:prstClr val="black"/>
              </a:solidFill>
            </a:endParaRPr>
          </a:p>
        </p:txBody>
      </p:sp>
      <p:pic>
        <p:nvPicPr>
          <p:cNvPr id="5" name="Imagen 4"/>
          <p:cNvPicPr>
            <a:picLocks noChangeAspect="1"/>
          </p:cNvPicPr>
          <p:nvPr/>
        </p:nvPicPr>
        <p:blipFill>
          <a:blip r:embed="rId4"/>
          <a:stretch>
            <a:fillRect/>
          </a:stretch>
        </p:blipFill>
        <p:spPr>
          <a:xfrm>
            <a:off x="1621536" y="3010480"/>
            <a:ext cx="6022657" cy="3424648"/>
          </a:xfrm>
          <a:prstGeom prst="rect">
            <a:avLst/>
          </a:prstGeom>
        </p:spPr>
      </p:pic>
      <p:sp>
        <p:nvSpPr>
          <p:cNvPr id="10" name="CuadroTexto 9"/>
          <p:cNvSpPr txBox="1"/>
          <p:nvPr/>
        </p:nvSpPr>
        <p:spPr>
          <a:xfrm>
            <a:off x="3436806" y="1364564"/>
            <a:ext cx="4038285" cy="1477328"/>
          </a:xfrm>
          <a:prstGeom prst="rect">
            <a:avLst/>
          </a:prstGeom>
          <a:noFill/>
        </p:spPr>
        <p:txBody>
          <a:bodyPr wrap="none" rtlCol="0">
            <a:spAutoFit/>
          </a:bodyPr>
          <a:lstStyle/>
          <a:p>
            <a:r>
              <a:rPr lang="es-ES" b="1" dirty="0" err="1" smtClean="0">
                <a:solidFill>
                  <a:prstClr val="black"/>
                </a:solidFill>
              </a:rPr>
              <a:t>header</a:t>
            </a:r>
            <a:endParaRPr lang="es-ES" b="1" dirty="0" smtClean="0">
              <a:solidFill>
                <a:prstClr val="black"/>
              </a:solidFill>
            </a:endParaRPr>
          </a:p>
          <a:p>
            <a:r>
              <a:rPr lang="es-ES" b="1" dirty="0" err="1" smtClean="0">
                <a:solidFill>
                  <a:prstClr val="black"/>
                </a:solidFill>
              </a:rPr>
              <a:t>nav</a:t>
            </a:r>
            <a:endParaRPr lang="es-ES" b="1" dirty="0" smtClean="0">
              <a:solidFill>
                <a:prstClr val="black"/>
              </a:solidFill>
            </a:endParaRPr>
          </a:p>
          <a:p>
            <a:r>
              <a:rPr lang="es-ES" b="1" dirty="0" err="1" smtClean="0">
                <a:solidFill>
                  <a:prstClr val="black"/>
                </a:solidFill>
              </a:rPr>
              <a:t>article</a:t>
            </a:r>
            <a:r>
              <a:rPr lang="es-ES" b="1" dirty="0" smtClean="0">
                <a:solidFill>
                  <a:prstClr val="black"/>
                </a:solidFill>
              </a:rPr>
              <a:t> / </a:t>
            </a:r>
            <a:r>
              <a:rPr lang="es-ES" b="1" dirty="0" err="1" smtClean="0">
                <a:solidFill>
                  <a:prstClr val="black"/>
                </a:solidFill>
              </a:rPr>
              <a:t>section</a:t>
            </a:r>
            <a:endParaRPr lang="es-ES" b="1" dirty="0" smtClean="0">
              <a:solidFill>
                <a:prstClr val="black"/>
              </a:solidFill>
            </a:endParaRPr>
          </a:p>
          <a:p>
            <a:r>
              <a:rPr lang="es-ES" b="1" dirty="0" err="1" smtClean="0">
                <a:solidFill>
                  <a:prstClr val="black"/>
                </a:solidFill>
              </a:rPr>
              <a:t>aside</a:t>
            </a:r>
            <a:r>
              <a:rPr lang="es-ES" b="1" dirty="0" smtClean="0">
                <a:solidFill>
                  <a:prstClr val="black"/>
                </a:solidFill>
              </a:rPr>
              <a:t> </a:t>
            </a:r>
            <a:r>
              <a:rPr lang="es-ES" dirty="0" smtClean="0">
                <a:solidFill>
                  <a:prstClr val="black"/>
                </a:solidFill>
              </a:rPr>
              <a:t>(elemento tangencial)</a:t>
            </a:r>
          </a:p>
          <a:p>
            <a:r>
              <a:rPr lang="es-ES" b="1" dirty="0" err="1" smtClean="0">
                <a:solidFill>
                  <a:prstClr val="black"/>
                </a:solidFill>
              </a:rPr>
              <a:t>footer</a:t>
            </a:r>
            <a:r>
              <a:rPr lang="es-ES" b="1" dirty="0" smtClean="0">
                <a:solidFill>
                  <a:prstClr val="black"/>
                </a:solidFill>
              </a:rPr>
              <a:t> </a:t>
            </a:r>
            <a:r>
              <a:rPr lang="es-ES" dirty="0" smtClean="0">
                <a:solidFill>
                  <a:prstClr val="black"/>
                </a:solidFill>
              </a:rPr>
              <a:t>(meta información a pie de página)</a:t>
            </a:r>
          </a:p>
        </p:txBody>
      </p:sp>
      <p:cxnSp>
        <p:nvCxnSpPr>
          <p:cNvPr id="14" name="Conector recto de flecha 13"/>
          <p:cNvCxnSpPr>
            <a:stCxn id="6" idx="3"/>
            <a:endCxn id="10" idx="1"/>
          </p:cNvCxnSpPr>
          <p:nvPr/>
        </p:nvCxnSpPr>
        <p:spPr>
          <a:xfrm flipV="1">
            <a:off x="2755392" y="2103228"/>
            <a:ext cx="68141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uadroTexto 3"/>
          <p:cNvSpPr txBox="1"/>
          <p:nvPr/>
        </p:nvSpPr>
        <p:spPr>
          <a:xfrm>
            <a:off x="5852161" y="4977517"/>
            <a:ext cx="683812" cy="276999"/>
          </a:xfrm>
          <a:prstGeom prst="rect">
            <a:avLst/>
          </a:prstGeom>
          <a:solidFill>
            <a:srgbClr val="0166B6"/>
          </a:solidFill>
        </p:spPr>
        <p:txBody>
          <a:bodyPr wrap="square" rtlCol="0">
            <a:spAutoFit/>
          </a:bodyPr>
          <a:lstStyle/>
          <a:p>
            <a:r>
              <a:rPr lang="es-ES" sz="1200" dirty="0" smtClean="0">
                <a:solidFill>
                  <a:prstClr val="white"/>
                </a:solidFill>
              </a:rPr>
              <a:t>&lt;</a:t>
            </a:r>
            <a:r>
              <a:rPr lang="en-US" sz="1200" dirty="0" smtClean="0">
                <a:solidFill>
                  <a:prstClr val="white"/>
                </a:solidFill>
              </a:rPr>
              <a:t>aside</a:t>
            </a:r>
            <a:r>
              <a:rPr lang="es-ES" sz="1200" dirty="0" smtClean="0">
                <a:solidFill>
                  <a:prstClr val="white"/>
                </a:solidFill>
              </a:rPr>
              <a:t>&gt;</a:t>
            </a:r>
            <a:endParaRPr lang="es-ES" sz="1200" dirty="0">
              <a:solidFill>
                <a:prstClr val="white"/>
              </a:solidFill>
            </a:endParaRPr>
          </a:p>
        </p:txBody>
      </p:sp>
    </p:spTree>
    <p:extLst>
      <p:ext uri="{BB962C8B-B14F-4D97-AF65-F5344CB8AC3E}">
        <p14:creationId xmlns:p14="http://schemas.microsoft.com/office/powerpoint/2010/main" val="51735644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94538" y="316359"/>
            <a:ext cx="7886700" cy="744346"/>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rPr>
              <a:t>Divisiones en HTML5: un </a:t>
            </a:r>
            <a:r>
              <a:rPr lang="es-ES" sz="3600" b="1" i="1" dirty="0" smtClean="0">
                <a:solidFill>
                  <a:srgbClr val="04617B"/>
                </a:solidFill>
                <a:effectLst>
                  <a:outerShdw blurRad="38100" dist="38100" dir="2700000" algn="tl">
                    <a:srgbClr val="C0C0C0"/>
                  </a:outerShdw>
                </a:effectLst>
                <a:latin typeface="Constantia"/>
              </a:rPr>
              <a:t>ejemplo</a:t>
            </a:r>
            <a:endParaRPr lang="es-ES" sz="3600" b="1" i="1" dirty="0">
              <a:solidFill>
                <a:srgbClr val="04617B"/>
              </a:solidFill>
              <a:effectLst>
                <a:outerShdw blurRad="38100" dist="38100" dir="2700000" algn="tl">
                  <a:srgbClr val="C0C0C0"/>
                </a:outerShdw>
              </a:effectLst>
              <a:latin typeface="Constantia"/>
            </a:endParaRPr>
          </a:p>
        </p:txBody>
      </p:sp>
      <p:pic>
        <p:nvPicPr>
          <p:cNvPr id="4" name="Imagen 3"/>
          <p:cNvPicPr>
            <a:picLocks noChangeAspect="1"/>
          </p:cNvPicPr>
          <p:nvPr/>
        </p:nvPicPr>
        <p:blipFill>
          <a:blip r:embed="rId2"/>
          <a:stretch>
            <a:fillRect/>
          </a:stretch>
        </p:blipFill>
        <p:spPr>
          <a:xfrm>
            <a:off x="1127760" y="1265040"/>
            <a:ext cx="6620256" cy="5134458"/>
          </a:xfrm>
          <a:prstGeom prst="rect">
            <a:avLst/>
          </a:prstGeom>
        </p:spPr>
      </p:pic>
      <p:pic>
        <p:nvPicPr>
          <p:cNvPr id="5" name="Imagen 4"/>
          <p:cNvPicPr>
            <a:picLocks noChangeAspect="1"/>
          </p:cNvPicPr>
          <p:nvPr/>
        </p:nvPicPr>
        <p:blipFill>
          <a:blip r:embed="rId3"/>
          <a:stretch>
            <a:fillRect/>
          </a:stretch>
        </p:blipFill>
        <p:spPr>
          <a:xfrm>
            <a:off x="7748016" y="1265040"/>
            <a:ext cx="1155215" cy="1155215"/>
          </a:xfrm>
          <a:prstGeom prst="rect">
            <a:avLst/>
          </a:prstGeom>
        </p:spPr>
      </p:pic>
      <p:sp>
        <p:nvSpPr>
          <p:cNvPr id="6" name="Rectángulo 5"/>
          <p:cNvSpPr/>
          <p:nvPr/>
        </p:nvSpPr>
        <p:spPr>
          <a:xfrm>
            <a:off x="1750584" y="4784108"/>
            <a:ext cx="5248656"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dirty="0">
                <a:solidFill>
                  <a:prstClr val="white"/>
                </a:solidFill>
              </a:rPr>
              <a:t>http://swwweet.com/presentaciones/viajartiempo/</a:t>
            </a:r>
          </a:p>
        </p:txBody>
      </p:sp>
    </p:spTree>
    <p:extLst>
      <p:ext uri="{BB962C8B-B14F-4D97-AF65-F5344CB8AC3E}">
        <p14:creationId xmlns:p14="http://schemas.microsoft.com/office/powerpoint/2010/main" val="4912809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94538" y="316359"/>
            <a:ext cx="7886700" cy="744346"/>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Un ejemplo en HTML5 (1): </a:t>
            </a:r>
            <a:r>
              <a:rPr lang="es-ES" sz="3600" b="1" i="1" dirty="0" err="1" smtClean="0">
                <a:solidFill>
                  <a:srgbClr val="04617B"/>
                </a:solidFill>
                <a:effectLst>
                  <a:outerShdw blurRad="38100" dist="38100" dir="2700000" algn="tl">
                    <a:srgbClr val="C0C0C0"/>
                  </a:outerShdw>
                </a:effectLst>
                <a:latin typeface="Constantia"/>
              </a:rPr>
              <a:t>header</a:t>
            </a:r>
            <a:endParaRPr lang="es-ES" sz="3600" b="1" i="1" dirty="0">
              <a:solidFill>
                <a:srgbClr val="04617B"/>
              </a:solidFill>
              <a:effectLst>
                <a:outerShdw blurRad="38100" dist="38100" dir="2700000" algn="tl">
                  <a:srgbClr val="C0C0C0"/>
                </a:outerShdw>
              </a:effectLst>
              <a:latin typeface="Constantia"/>
            </a:endParaRPr>
          </a:p>
        </p:txBody>
      </p:sp>
      <p:pic>
        <p:nvPicPr>
          <p:cNvPr id="5" name="Imagen 4"/>
          <p:cNvPicPr>
            <a:picLocks noChangeAspect="1"/>
          </p:cNvPicPr>
          <p:nvPr/>
        </p:nvPicPr>
        <p:blipFill>
          <a:blip r:embed="rId3"/>
          <a:stretch>
            <a:fillRect/>
          </a:stretch>
        </p:blipFill>
        <p:spPr>
          <a:xfrm>
            <a:off x="7740650" y="1280538"/>
            <a:ext cx="1155215" cy="1155215"/>
          </a:xfrm>
          <a:prstGeom prst="rect">
            <a:avLst/>
          </a:prstGeom>
        </p:spPr>
      </p:pic>
      <p:grpSp>
        <p:nvGrpSpPr>
          <p:cNvPr id="7" name="Grupo 6"/>
          <p:cNvGrpSpPr/>
          <p:nvPr/>
        </p:nvGrpSpPr>
        <p:grpSpPr>
          <a:xfrm>
            <a:off x="1120394" y="1257732"/>
            <a:ext cx="6620256" cy="5157264"/>
            <a:chOff x="865632" y="1257732"/>
            <a:chExt cx="6620256" cy="5157264"/>
          </a:xfrm>
        </p:grpSpPr>
        <p:pic>
          <p:nvPicPr>
            <p:cNvPr id="4" name="Imagen 3"/>
            <p:cNvPicPr>
              <a:picLocks noChangeAspect="1"/>
            </p:cNvPicPr>
            <p:nvPr/>
          </p:nvPicPr>
          <p:blipFill>
            <a:blip r:embed="rId4"/>
            <a:stretch>
              <a:fillRect/>
            </a:stretch>
          </p:blipFill>
          <p:spPr>
            <a:xfrm>
              <a:off x="865632" y="1280538"/>
              <a:ext cx="6620256" cy="5134458"/>
            </a:xfrm>
            <a:prstGeom prst="rect">
              <a:avLst/>
            </a:prstGeom>
          </p:spPr>
        </p:pic>
        <p:sp>
          <p:nvSpPr>
            <p:cNvPr id="6" name="Llamada de flecha hacia arriba 5"/>
            <p:cNvSpPr/>
            <p:nvPr/>
          </p:nvSpPr>
          <p:spPr>
            <a:xfrm>
              <a:off x="3676404" y="1645920"/>
              <a:ext cx="998712" cy="565785"/>
            </a:xfrm>
            <a:prstGeom prst="upArrowCallou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 dirty="0" err="1" smtClean="0">
                  <a:solidFill>
                    <a:prstClr val="white"/>
                  </a:solidFill>
                </a:rPr>
                <a:t>header</a:t>
              </a:r>
              <a:endParaRPr lang="es-ES" dirty="0">
                <a:solidFill>
                  <a:prstClr val="white"/>
                </a:solidFill>
              </a:endParaRPr>
            </a:p>
          </p:txBody>
        </p:sp>
        <p:sp>
          <p:nvSpPr>
            <p:cNvPr id="3" name="Rectángulo 2"/>
            <p:cNvSpPr/>
            <p:nvPr/>
          </p:nvSpPr>
          <p:spPr>
            <a:xfrm>
              <a:off x="865632" y="1257732"/>
              <a:ext cx="6620256" cy="388188"/>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s-ES">
                <a:solidFill>
                  <a:prstClr val="black"/>
                </a:solidFill>
              </a:endParaRPr>
            </a:p>
          </p:txBody>
        </p:sp>
        <p:sp>
          <p:nvSpPr>
            <p:cNvPr id="9" name="Rectángulo 8"/>
            <p:cNvSpPr/>
            <p:nvPr/>
          </p:nvSpPr>
          <p:spPr>
            <a:xfrm>
              <a:off x="1127760" y="4498847"/>
              <a:ext cx="1895856" cy="298637"/>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s-ES">
                <a:solidFill>
                  <a:prstClr val="black"/>
                </a:solidFill>
              </a:endParaRPr>
            </a:p>
          </p:txBody>
        </p:sp>
        <p:sp>
          <p:nvSpPr>
            <p:cNvPr id="10" name="Llamada de flecha hacia arriba 9"/>
            <p:cNvSpPr/>
            <p:nvPr/>
          </p:nvSpPr>
          <p:spPr>
            <a:xfrm>
              <a:off x="1576332" y="4797484"/>
              <a:ext cx="998712" cy="565785"/>
            </a:xfrm>
            <a:prstGeom prst="upArrowCallou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 dirty="0" err="1" smtClean="0">
                  <a:solidFill>
                    <a:prstClr val="white"/>
                  </a:solidFill>
                </a:rPr>
                <a:t>header</a:t>
              </a:r>
              <a:endParaRPr lang="es-ES" dirty="0">
                <a:solidFill>
                  <a:prstClr val="white"/>
                </a:solidFill>
              </a:endParaRPr>
            </a:p>
          </p:txBody>
        </p:sp>
      </p:grpSp>
    </p:spTree>
    <p:extLst>
      <p:ext uri="{BB962C8B-B14F-4D97-AF65-F5344CB8AC3E}">
        <p14:creationId xmlns:p14="http://schemas.microsoft.com/office/powerpoint/2010/main" val="3465150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94538" y="316359"/>
            <a:ext cx="7886700" cy="744346"/>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rPr>
              <a:t>Un ejemplo en HTML5 </a:t>
            </a:r>
            <a:r>
              <a:rPr lang="es-ES" sz="3600" b="1" i="1" dirty="0" smtClean="0">
                <a:solidFill>
                  <a:srgbClr val="04617B"/>
                </a:solidFill>
                <a:effectLst>
                  <a:outerShdw blurRad="38100" dist="38100" dir="2700000" algn="tl">
                    <a:srgbClr val="C0C0C0"/>
                  </a:outerShdw>
                </a:effectLst>
                <a:latin typeface="Constantia"/>
              </a:rPr>
              <a:t>(2): </a:t>
            </a:r>
            <a:r>
              <a:rPr lang="es-ES" sz="3600" b="1" i="1" dirty="0" err="1" smtClean="0">
                <a:solidFill>
                  <a:srgbClr val="04617B"/>
                </a:solidFill>
                <a:effectLst>
                  <a:outerShdw blurRad="38100" dist="38100" dir="2700000" algn="tl">
                    <a:srgbClr val="C0C0C0"/>
                  </a:outerShdw>
                </a:effectLst>
                <a:latin typeface="Constantia"/>
              </a:rPr>
              <a:t>nav</a:t>
            </a:r>
            <a:endParaRPr lang="es-ES" sz="3600" b="1" i="1" dirty="0">
              <a:solidFill>
                <a:srgbClr val="04617B"/>
              </a:solidFill>
              <a:effectLst>
                <a:outerShdw blurRad="38100" dist="38100" dir="2700000" algn="tl">
                  <a:srgbClr val="C0C0C0"/>
                </a:outerShdw>
              </a:effectLst>
              <a:latin typeface="Constantia"/>
            </a:endParaRPr>
          </a:p>
        </p:txBody>
      </p:sp>
      <p:pic>
        <p:nvPicPr>
          <p:cNvPr id="5" name="Imagen 4"/>
          <p:cNvPicPr>
            <a:picLocks noChangeAspect="1"/>
          </p:cNvPicPr>
          <p:nvPr/>
        </p:nvPicPr>
        <p:blipFill>
          <a:blip r:embed="rId3"/>
          <a:stretch>
            <a:fillRect/>
          </a:stretch>
        </p:blipFill>
        <p:spPr>
          <a:xfrm>
            <a:off x="7740650" y="1268413"/>
            <a:ext cx="1155215" cy="1155215"/>
          </a:xfrm>
          <a:prstGeom prst="rect">
            <a:avLst/>
          </a:prstGeom>
        </p:spPr>
      </p:pic>
      <p:grpSp>
        <p:nvGrpSpPr>
          <p:cNvPr id="7" name="Grupo 6"/>
          <p:cNvGrpSpPr/>
          <p:nvPr/>
        </p:nvGrpSpPr>
        <p:grpSpPr>
          <a:xfrm>
            <a:off x="1090988" y="1257732"/>
            <a:ext cx="6649662" cy="5157264"/>
            <a:chOff x="836226" y="1257732"/>
            <a:chExt cx="6649662" cy="5157264"/>
          </a:xfrm>
        </p:grpSpPr>
        <p:pic>
          <p:nvPicPr>
            <p:cNvPr id="4" name="Imagen 3"/>
            <p:cNvPicPr>
              <a:picLocks noChangeAspect="1"/>
            </p:cNvPicPr>
            <p:nvPr/>
          </p:nvPicPr>
          <p:blipFill>
            <a:blip r:embed="rId4"/>
            <a:stretch>
              <a:fillRect/>
            </a:stretch>
          </p:blipFill>
          <p:spPr>
            <a:xfrm>
              <a:off x="836226" y="1257732"/>
              <a:ext cx="6649662" cy="5157264"/>
            </a:xfrm>
            <a:prstGeom prst="rect">
              <a:avLst/>
            </a:prstGeom>
          </p:spPr>
        </p:pic>
        <p:sp>
          <p:nvSpPr>
            <p:cNvPr id="6" name="Llamada de flecha hacia arriba 5"/>
            <p:cNvSpPr/>
            <p:nvPr/>
          </p:nvSpPr>
          <p:spPr>
            <a:xfrm>
              <a:off x="5755140" y="1645920"/>
              <a:ext cx="998712" cy="565785"/>
            </a:xfrm>
            <a:prstGeom prst="upArrowCallou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 dirty="0" err="1" smtClean="0">
                  <a:solidFill>
                    <a:prstClr val="white"/>
                  </a:solidFill>
                </a:rPr>
                <a:t>nav</a:t>
              </a:r>
              <a:endParaRPr lang="es-ES" dirty="0">
                <a:solidFill>
                  <a:prstClr val="white"/>
                </a:solidFill>
              </a:endParaRPr>
            </a:p>
          </p:txBody>
        </p:sp>
        <p:sp>
          <p:nvSpPr>
            <p:cNvPr id="3" name="Rectángulo 2"/>
            <p:cNvSpPr/>
            <p:nvPr/>
          </p:nvSpPr>
          <p:spPr>
            <a:xfrm>
              <a:off x="5023104" y="1257732"/>
              <a:ext cx="2462784" cy="388188"/>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s-ES">
                <a:solidFill>
                  <a:prstClr val="black"/>
                </a:solidFill>
              </a:endParaRPr>
            </a:p>
          </p:txBody>
        </p:sp>
        <p:sp>
          <p:nvSpPr>
            <p:cNvPr id="9" name="Rectángulo 8"/>
            <p:cNvSpPr/>
            <p:nvPr/>
          </p:nvSpPr>
          <p:spPr>
            <a:xfrm>
              <a:off x="969264" y="1779493"/>
              <a:ext cx="1432560" cy="1817147"/>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s-ES">
                <a:solidFill>
                  <a:prstClr val="black"/>
                </a:solidFill>
              </a:endParaRPr>
            </a:p>
          </p:txBody>
        </p:sp>
        <p:sp>
          <p:nvSpPr>
            <p:cNvPr id="10" name="Llamada de flecha hacia arriba 9"/>
            <p:cNvSpPr/>
            <p:nvPr/>
          </p:nvSpPr>
          <p:spPr>
            <a:xfrm>
              <a:off x="1186188" y="3596640"/>
              <a:ext cx="998712" cy="565785"/>
            </a:xfrm>
            <a:prstGeom prst="upArrowCallou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 dirty="0" err="1" smtClean="0">
                  <a:solidFill>
                    <a:prstClr val="white"/>
                  </a:solidFill>
                </a:rPr>
                <a:t>nav</a:t>
              </a:r>
              <a:endParaRPr lang="es-ES" dirty="0">
                <a:solidFill>
                  <a:prstClr val="white"/>
                </a:solidFill>
              </a:endParaRPr>
            </a:p>
          </p:txBody>
        </p:sp>
      </p:grpSp>
    </p:spTree>
    <p:extLst>
      <p:ext uri="{BB962C8B-B14F-4D97-AF65-F5344CB8AC3E}">
        <p14:creationId xmlns:p14="http://schemas.microsoft.com/office/powerpoint/2010/main" val="21710755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94538" y="316359"/>
            <a:ext cx="7886700" cy="744346"/>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rPr>
              <a:t>Un ejemplo en HTML5 </a:t>
            </a:r>
            <a:r>
              <a:rPr lang="es-ES" sz="3600" b="1" i="1" dirty="0" smtClean="0">
                <a:solidFill>
                  <a:srgbClr val="04617B"/>
                </a:solidFill>
                <a:effectLst>
                  <a:outerShdw blurRad="38100" dist="38100" dir="2700000" algn="tl">
                    <a:srgbClr val="C0C0C0"/>
                  </a:outerShdw>
                </a:effectLst>
                <a:latin typeface="Constantia"/>
              </a:rPr>
              <a:t>(3): </a:t>
            </a:r>
            <a:r>
              <a:rPr lang="es-ES" sz="3600" b="1" i="1" dirty="0" err="1" smtClean="0">
                <a:solidFill>
                  <a:srgbClr val="04617B"/>
                </a:solidFill>
                <a:effectLst>
                  <a:outerShdw blurRad="38100" dist="38100" dir="2700000" algn="tl">
                    <a:srgbClr val="C0C0C0"/>
                  </a:outerShdw>
                </a:effectLst>
                <a:latin typeface="Constantia"/>
              </a:rPr>
              <a:t>article</a:t>
            </a:r>
            <a:endParaRPr lang="es-ES" sz="3600" b="1" i="1" dirty="0">
              <a:solidFill>
                <a:srgbClr val="04617B"/>
              </a:solidFill>
              <a:effectLst>
                <a:outerShdw blurRad="38100" dist="38100" dir="2700000" algn="tl">
                  <a:srgbClr val="C0C0C0"/>
                </a:outerShdw>
              </a:effectLst>
              <a:latin typeface="Constantia"/>
            </a:endParaRPr>
          </a:p>
        </p:txBody>
      </p:sp>
      <p:pic>
        <p:nvPicPr>
          <p:cNvPr id="5" name="Imagen 4"/>
          <p:cNvPicPr>
            <a:picLocks noChangeAspect="1"/>
          </p:cNvPicPr>
          <p:nvPr/>
        </p:nvPicPr>
        <p:blipFill>
          <a:blip r:embed="rId3"/>
          <a:stretch>
            <a:fillRect/>
          </a:stretch>
        </p:blipFill>
        <p:spPr>
          <a:xfrm>
            <a:off x="7740650" y="1273230"/>
            <a:ext cx="1155215" cy="1155215"/>
          </a:xfrm>
          <a:prstGeom prst="rect">
            <a:avLst/>
          </a:prstGeom>
        </p:spPr>
      </p:pic>
      <p:grpSp>
        <p:nvGrpSpPr>
          <p:cNvPr id="7" name="Grupo 6"/>
          <p:cNvGrpSpPr/>
          <p:nvPr/>
        </p:nvGrpSpPr>
        <p:grpSpPr>
          <a:xfrm>
            <a:off x="1090988" y="1257732"/>
            <a:ext cx="6649662" cy="5157264"/>
            <a:chOff x="836226" y="1257732"/>
            <a:chExt cx="6649662" cy="5157264"/>
          </a:xfrm>
        </p:grpSpPr>
        <p:pic>
          <p:nvPicPr>
            <p:cNvPr id="4" name="Imagen 3"/>
            <p:cNvPicPr>
              <a:picLocks noChangeAspect="1"/>
            </p:cNvPicPr>
            <p:nvPr/>
          </p:nvPicPr>
          <p:blipFill>
            <a:blip r:embed="rId4"/>
            <a:stretch>
              <a:fillRect/>
            </a:stretch>
          </p:blipFill>
          <p:spPr>
            <a:xfrm>
              <a:off x="836226" y="1257732"/>
              <a:ext cx="6649662" cy="5157264"/>
            </a:xfrm>
            <a:prstGeom prst="rect">
              <a:avLst/>
            </a:prstGeom>
          </p:spPr>
        </p:pic>
        <p:sp>
          <p:nvSpPr>
            <p:cNvPr id="6" name="Llamada de flecha hacia arriba 5"/>
            <p:cNvSpPr/>
            <p:nvPr/>
          </p:nvSpPr>
          <p:spPr>
            <a:xfrm>
              <a:off x="5619111" y="5401055"/>
              <a:ext cx="998712" cy="565785"/>
            </a:xfrm>
            <a:prstGeom prst="upArrowCallou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 dirty="0" err="1" smtClean="0">
                  <a:solidFill>
                    <a:prstClr val="white"/>
                  </a:solidFill>
                </a:rPr>
                <a:t>article</a:t>
              </a:r>
              <a:endParaRPr lang="es-ES" dirty="0">
                <a:solidFill>
                  <a:prstClr val="white"/>
                </a:solidFill>
              </a:endParaRPr>
            </a:p>
          </p:txBody>
        </p:sp>
        <p:sp>
          <p:nvSpPr>
            <p:cNvPr id="3" name="Rectángulo 2"/>
            <p:cNvSpPr/>
            <p:nvPr/>
          </p:nvSpPr>
          <p:spPr>
            <a:xfrm>
              <a:off x="5116807" y="3706368"/>
              <a:ext cx="2003321" cy="1694688"/>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s-ES">
                <a:solidFill>
                  <a:prstClr val="black"/>
                </a:solidFill>
              </a:endParaRPr>
            </a:p>
          </p:txBody>
        </p:sp>
        <p:sp>
          <p:nvSpPr>
            <p:cNvPr id="9" name="Rectángulo 8"/>
            <p:cNvSpPr/>
            <p:nvPr/>
          </p:nvSpPr>
          <p:spPr>
            <a:xfrm>
              <a:off x="1105908" y="3706368"/>
              <a:ext cx="1978668" cy="1694688"/>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s-ES">
                <a:solidFill>
                  <a:prstClr val="black"/>
                </a:solidFill>
              </a:endParaRPr>
            </a:p>
          </p:txBody>
        </p:sp>
        <p:sp>
          <p:nvSpPr>
            <p:cNvPr id="10" name="Llamada de flecha hacia arriba 9"/>
            <p:cNvSpPr/>
            <p:nvPr/>
          </p:nvSpPr>
          <p:spPr>
            <a:xfrm>
              <a:off x="1539756" y="5401056"/>
              <a:ext cx="998712" cy="565785"/>
            </a:xfrm>
            <a:prstGeom prst="upArrowCallou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 dirty="0" err="1" smtClean="0">
                  <a:solidFill>
                    <a:prstClr val="white"/>
                  </a:solidFill>
                </a:rPr>
                <a:t>article</a:t>
              </a:r>
              <a:endParaRPr lang="es-ES" dirty="0">
                <a:solidFill>
                  <a:prstClr val="white"/>
                </a:solidFill>
              </a:endParaRPr>
            </a:p>
          </p:txBody>
        </p:sp>
        <p:sp>
          <p:nvSpPr>
            <p:cNvPr id="11" name="Rectángulo 10"/>
            <p:cNvSpPr/>
            <p:nvPr/>
          </p:nvSpPr>
          <p:spPr>
            <a:xfrm>
              <a:off x="3187669" y="3706368"/>
              <a:ext cx="2003321" cy="1694688"/>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s-ES">
                <a:solidFill>
                  <a:prstClr val="black"/>
                </a:solidFill>
              </a:endParaRPr>
            </a:p>
          </p:txBody>
        </p:sp>
        <p:sp>
          <p:nvSpPr>
            <p:cNvPr id="12" name="Llamada de flecha hacia arriba 11"/>
            <p:cNvSpPr/>
            <p:nvPr/>
          </p:nvSpPr>
          <p:spPr>
            <a:xfrm>
              <a:off x="3603817" y="5401055"/>
              <a:ext cx="998712" cy="565785"/>
            </a:xfrm>
            <a:prstGeom prst="upArrowCallou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 dirty="0" err="1" smtClean="0">
                  <a:solidFill>
                    <a:prstClr val="white"/>
                  </a:solidFill>
                </a:rPr>
                <a:t>article</a:t>
              </a:r>
              <a:endParaRPr lang="es-ES" dirty="0">
                <a:solidFill>
                  <a:prstClr val="white"/>
                </a:solidFill>
              </a:endParaRPr>
            </a:p>
          </p:txBody>
        </p:sp>
      </p:grpSp>
    </p:spTree>
    <p:extLst>
      <p:ext uri="{BB962C8B-B14F-4D97-AF65-F5344CB8AC3E}">
        <p14:creationId xmlns:p14="http://schemas.microsoft.com/office/powerpoint/2010/main" val="2991660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94538" y="316359"/>
            <a:ext cx="7886700" cy="744346"/>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rPr>
              <a:t>Un ejemplo en HTML5 </a:t>
            </a:r>
            <a:r>
              <a:rPr lang="es-ES" sz="3600" b="1" i="1" dirty="0" smtClean="0">
                <a:solidFill>
                  <a:srgbClr val="04617B"/>
                </a:solidFill>
                <a:effectLst>
                  <a:outerShdw blurRad="38100" dist="38100" dir="2700000" algn="tl">
                    <a:srgbClr val="C0C0C0"/>
                  </a:outerShdw>
                </a:effectLst>
                <a:latin typeface="Constantia"/>
              </a:rPr>
              <a:t>(4): </a:t>
            </a:r>
            <a:r>
              <a:rPr lang="es-ES" sz="3600" b="1" i="1" dirty="0" err="1" smtClean="0">
                <a:solidFill>
                  <a:srgbClr val="04617B"/>
                </a:solidFill>
                <a:effectLst>
                  <a:outerShdw blurRad="38100" dist="38100" dir="2700000" algn="tl">
                    <a:srgbClr val="C0C0C0"/>
                  </a:outerShdw>
                </a:effectLst>
                <a:latin typeface="Constantia"/>
              </a:rPr>
              <a:t>section</a:t>
            </a:r>
            <a:endParaRPr lang="es-ES" sz="3600" b="1" i="1" dirty="0">
              <a:solidFill>
                <a:srgbClr val="04617B"/>
              </a:solidFill>
              <a:effectLst>
                <a:outerShdw blurRad="38100" dist="38100" dir="2700000" algn="tl">
                  <a:srgbClr val="C0C0C0"/>
                </a:outerShdw>
              </a:effectLst>
              <a:latin typeface="Constantia"/>
            </a:endParaRPr>
          </a:p>
        </p:txBody>
      </p:sp>
      <p:pic>
        <p:nvPicPr>
          <p:cNvPr id="5" name="Imagen 4"/>
          <p:cNvPicPr>
            <a:picLocks noChangeAspect="1"/>
          </p:cNvPicPr>
          <p:nvPr/>
        </p:nvPicPr>
        <p:blipFill>
          <a:blip r:embed="rId3"/>
          <a:stretch>
            <a:fillRect/>
          </a:stretch>
        </p:blipFill>
        <p:spPr>
          <a:xfrm>
            <a:off x="7747663" y="1292035"/>
            <a:ext cx="1155215" cy="1155215"/>
          </a:xfrm>
          <a:prstGeom prst="rect">
            <a:avLst/>
          </a:prstGeom>
        </p:spPr>
      </p:pic>
      <p:grpSp>
        <p:nvGrpSpPr>
          <p:cNvPr id="3" name="Grupo 2"/>
          <p:cNvGrpSpPr/>
          <p:nvPr/>
        </p:nvGrpSpPr>
        <p:grpSpPr>
          <a:xfrm>
            <a:off x="1090988" y="1091701"/>
            <a:ext cx="6649662" cy="5342100"/>
            <a:chOff x="836226" y="1072896"/>
            <a:chExt cx="6649662" cy="5342100"/>
          </a:xfrm>
        </p:grpSpPr>
        <p:pic>
          <p:nvPicPr>
            <p:cNvPr id="4" name="Imagen 3"/>
            <p:cNvPicPr>
              <a:picLocks noChangeAspect="1"/>
            </p:cNvPicPr>
            <p:nvPr/>
          </p:nvPicPr>
          <p:blipFill>
            <a:blip r:embed="rId4"/>
            <a:stretch>
              <a:fillRect/>
            </a:stretch>
          </p:blipFill>
          <p:spPr>
            <a:xfrm>
              <a:off x="836226" y="1257732"/>
              <a:ext cx="6649662" cy="5157264"/>
            </a:xfrm>
            <a:prstGeom prst="rect">
              <a:avLst/>
            </a:prstGeom>
          </p:spPr>
        </p:pic>
        <p:sp>
          <p:nvSpPr>
            <p:cNvPr id="9" name="Rectángulo 8"/>
            <p:cNvSpPr/>
            <p:nvPr/>
          </p:nvSpPr>
          <p:spPr>
            <a:xfrm>
              <a:off x="1209000" y="1670304"/>
              <a:ext cx="5911127" cy="1839037"/>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s-ES">
                <a:solidFill>
                  <a:prstClr val="black"/>
                </a:solidFill>
              </a:endParaRPr>
            </a:p>
          </p:txBody>
        </p:sp>
        <p:sp>
          <p:nvSpPr>
            <p:cNvPr id="10" name="Llamada de flecha hacia abajo 9"/>
            <p:cNvSpPr/>
            <p:nvPr/>
          </p:nvSpPr>
          <p:spPr>
            <a:xfrm>
              <a:off x="3689973" y="1072896"/>
              <a:ext cx="998712" cy="565785"/>
            </a:xfrm>
            <a:prstGeom prst="downArrowCallou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 dirty="0" err="1" smtClean="0">
                  <a:solidFill>
                    <a:prstClr val="white"/>
                  </a:solidFill>
                </a:rPr>
                <a:t>section</a:t>
              </a:r>
              <a:endParaRPr lang="es-ES" dirty="0">
                <a:solidFill>
                  <a:prstClr val="white"/>
                </a:solidFill>
              </a:endParaRPr>
            </a:p>
          </p:txBody>
        </p:sp>
        <p:sp>
          <p:nvSpPr>
            <p:cNvPr id="11" name="Rectángulo 10"/>
            <p:cNvSpPr/>
            <p:nvPr/>
          </p:nvSpPr>
          <p:spPr>
            <a:xfrm>
              <a:off x="3187669" y="3706368"/>
              <a:ext cx="2003321" cy="1694688"/>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s-ES">
                <a:solidFill>
                  <a:prstClr val="black"/>
                </a:solidFill>
              </a:endParaRPr>
            </a:p>
          </p:txBody>
        </p:sp>
        <p:sp>
          <p:nvSpPr>
            <p:cNvPr id="12" name="Llamada de flecha hacia arriba 11"/>
            <p:cNvSpPr/>
            <p:nvPr/>
          </p:nvSpPr>
          <p:spPr>
            <a:xfrm>
              <a:off x="3603817" y="5401055"/>
              <a:ext cx="998712" cy="565785"/>
            </a:xfrm>
            <a:prstGeom prst="upArrowCallou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 dirty="0" err="1" smtClean="0">
                  <a:solidFill>
                    <a:prstClr val="white"/>
                  </a:solidFill>
                </a:rPr>
                <a:t>section</a:t>
              </a:r>
              <a:endParaRPr lang="es-ES" dirty="0">
                <a:solidFill>
                  <a:prstClr val="white"/>
                </a:solidFill>
              </a:endParaRPr>
            </a:p>
          </p:txBody>
        </p:sp>
      </p:grpSp>
    </p:spTree>
    <p:extLst>
      <p:ext uri="{BB962C8B-B14F-4D97-AF65-F5344CB8AC3E}">
        <p14:creationId xmlns:p14="http://schemas.microsoft.com/office/powerpoint/2010/main" val="2525119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8704" y="267591"/>
            <a:ext cx="5564214" cy="793114"/>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Inicios de la Web</a:t>
            </a:r>
            <a:endParaRPr lang="es-ES" sz="3600" b="1" i="1" dirty="0">
              <a:solidFill>
                <a:srgbClr val="04617B"/>
              </a:solidFill>
              <a:effectLst>
                <a:outerShdw blurRad="38100" dist="38100" dir="2700000" algn="tl">
                  <a:srgbClr val="C0C0C0"/>
                </a:outerShdw>
              </a:effectLst>
              <a:latin typeface="Constantia"/>
              <a:cs typeface="+mn-cs"/>
            </a:endParaRPr>
          </a:p>
        </p:txBody>
      </p:sp>
      <p:pic>
        <p:nvPicPr>
          <p:cNvPr id="4" name="Picture 2" descr="https://encrypted-tbn3.gstatic.com/images?q=tbn:ANd9GcTxkmPEcnShGZP_oKBVyRrioEW3c3kV188maaXlzOnYSxnxoc3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4541" y="1888366"/>
            <a:ext cx="2332551" cy="3185924"/>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617624" y="1274927"/>
            <a:ext cx="5245294" cy="738664"/>
          </a:xfrm>
          <a:prstGeom prst="rect">
            <a:avLst/>
          </a:prstGeom>
        </p:spPr>
        <p:txBody>
          <a:bodyPr wrap="square">
            <a:spAutoFit/>
          </a:bodyPr>
          <a:lstStyle/>
          <a:p>
            <a:pPr marL="450850" indent="-450850"/>
            <a:r>
              <a:rPr lang="es-ES" dirty="0">
                <a:solidFill>
                  <a:prstClr val="black"/>
                </a:solidFill>
              </a:rPr>
              <a:t>1990 (octubre): </a:t>
            </a:r>
            <a:r>
              <a:rPr lang="en-US" sz="2400" b="1" dirty="0" smtClean="0">
                <a:solidFill>
                  <a:prstClr val="black"/>
                </a:solidFill>
              </a:rPr>
              <a:t>Tim Berners-Lee </a:t>
            </a:r>
            <a:r>
              <a:rPr lang="es-ES" dirty="0" smtClean="0">
                <a:solidFill>
                  <a:prstClr val="black"/>
                </a:solidFill>
              </a:rPr>
              <a:t>desarrolla todos los elementos de </a:t>
            </a:r>
            <a:r>
              <a:rPr lang="es-ES" dirty="0">
                <a:solidFill>
                  <a:prstClr val="black"/>
                </a:solidFill>
              </a:rPr>
              <a:t>un sistema </a:t>
            </a:r>
            <a:r>
              <a:rPr lang="es-ES" dirty="0" smtClean="0">
                <a:solidFill>
                  <a:prstClr val="black"/>
                </a:solidFill>
              </a:rPr>
              <a:t>de hipertexto.</a:t>
            </a:r>
            <a:endParaRPr lang="es-ES" dirty="0">
              <a:solidFill>
                <a:prstClr val="black"/>
              </a:solidFill>
            </a:endParaRPr>
          </a:p>
        </p:txBody>
      </p:sp>
      <p:pic>
        <p:nvPicPr>
          <p:cNvPr id="7" name="Picture 12" descr="http://www.via-tecnologica.com/wp-content/uploads/2011/10/cern-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9408" y="416761"/>
            <a:ext cx="1279005" cy="1287887"/>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1075582" y="2345551"/>
            <a:ext cx="4010457" cy="1477328"/>
          </a:xfrm>
          <a:prstGeom prst="rect">
            <a:avLst/>
          </a:prstGeom>
        </p:spPr>
        <p:txBody>
          <a:bodyPr wrap="none">
            <a:spAutoFit/>
          </a:bodyPr>
          <a:lstStyle/>
          <a:p>
            <a:pPr marL="450850" indent="-450850"/>
            <a:r>
              <a:rPr lang="es-ES" dirty="0" smtClean="0">
                <a:solidFill>
                  <a:prstClr val="black"/>
                </a:solidFill>
              </a:rPr>
              <a:t>Un </a:t>
            </a:r>
            <a:r>
              <a:rPr lang="es-ES" dirty="0">
                <a:solidFill>
                  <a:prstClr val="black"/>
                </a:solidFill>
              </a:rPr>
              <a:t>editor y </a:t>
            </a:r>
            <a:r>
              <a:rPr lang="es-ES" b="1" dirty="0">
                <a:solidFill>
                  <a:prstClr val="black"/>
                </a:solidFill>
              </a:rPr>
              <a:t>navegador</a:t>
            </a:r>
            <a:r>
              <a:rPr lang="es-ES" dirty="0">
                <a:solidFill>
                  <a:prstClr val="black"/>
                </a:solidFill>
              </a:rPr>
              <a:t> </a:t>
            </a:r>
            <a:r>
              <a:rPr lang="es-ES" dirty="0" smtClean="0">
                <a:solidFill>
                  <a:prstClr val="black"/>
                </a:solidFill>
              </a:rPr>
              <a:t>gráfico</a:t>
            </a:r>
          </a:p>
          <a:p>
            <a:pPr marL="450850" indent="-450850"/>
            <a:r>
              <a:rPr lang="es-ES" dirty="0" smtClean="0">
                <a:solidFill>
                  <a:prstClr val="black"/>
                </a:solidFill>
              </a:rPr>
              <a:t>Un </a:t>
            </a:r>
            <a:r>
              <a:rPr lang="es-ES" b="1" dirty="0" smtClean="0">
                <a:solidFill>
                  <a:prstClr val="black"/>
                </a:solidFill>
              </a:rPr>
              <a:t>servidor</a:t>
            </a:r>
            <a:r>
              <a:rPr lang="es-ES" dirty="0" smtClean="0">
                <a:solidFill>
                  <a:prstClr val="black"/>
                </a:solidFill>
              </a:rPr>
              <a:t> de documentos</a:t>
            </a:r>
          </a:p>
          <a:p>
            <a:pPr marL="450850" indent="-450850"/>
            <a:r>
              <a:rPr lang="es-ES" dirty="0" smtClean="0">
                <a:solidFill>
                  <a:prstClr val="black"/>
                </a:solidFill>
              </a:rPr>
              <a:t>Un protocolo de comunicaciones: </a:t>
            </a:r>
            <a:r>
              <a:rPr lang="es-ES" b="1" dirty="0" smtClean="0">
                <a:solidFill>
                  <a:prstClr val="black"/>
                </a:solidFill>
              </a:rPr>
              <a:t>HTTP</a:t>
            </a:r>
          </a:p>
          <a:p>
            <a:pPr marL="450850" indent="-450850"/>
            <a:r>
              <a:rPr lang="es-ES" dirty="0" smtClean="0">
                <a:solidFill>
                  <a:prstClr val="black"/>
                </a:solidFill>
              </a:rPr>
              <a:t>Un sistema de identificación:</a:t>
            </a:r>
            <a:r>
              <a:rPr lang="es-ES" b="1" dirty="0" smtClean="0">
                <a:solidFill>
                  <a:prstClr val="black"/>
                </a:solidFill>
              </a:rPr>
              <a:t> URL</a:t>
            </a:r>
          </a:p>
          <a:p>
            <a:pPr marL="450850" indent="-450850"/>
            <a:r>
              <a:rPr lang="es-ES" dirty="0" smtClean="0">
                <a:solidFill>
                  <a:prstClr val="black"/>
                </a:solidFill>
              </a:rPr>
              <a:t>Un </a:t>
            </a:r>
            <a:r>
              <a:rPr lang="es-ES" dirty="0">
                <a:solidFill>
                  <a:prstClr val="black"/>
                </a:solidFill>
              </a:rPr>
              <a:t>lenguaje: </a:t>
            </a:r>
            <a:r>
              <a:rPr lang="es-ES" b="1" dirty="0">
                <a:solidFill>
                  <a:prstClr val="black"/>
                </a:solidFill>
              </a:rPr>
              <a:t>HTML</a:t>
            </a:r>
          </a:p>
        </p:txBody>
      </p:sp>
      <p:pic>
        <p:nvPicPr>
          <p:cNvPr id="10" name="Imagen 9"/>
          <p:cNvPicPr>
            <a:picLocks noChangeAspect="1"/>
          </p:cNvPicPr>
          <p:nvPr/>
        </p:nvPicPr>
        <p:blipFill>
          <a:blip r:embed="rId5"/>
          <a:stretch>
            <a:fillRect/>
          </a:stretch>
        </p:blipFill>
        <p:spPr>
          <a:xfrm>
            <a:off x="617624" y="4154840"/>
            <a:ext cx="3039976" cy="2238368"/>
          </a:xfrm>
          <a:prstGeom prst="rect">
            <a:avLst/>
          </a:prstGeom>
        </p:spPr>
      </p:pic>
      <p:sp>
        <p:nvSpPr>
          <p:cNvPr id="14" name="Rectángulo 13"/>
          <p:cNvSpPr/>
          <p:nvPr/>
        </p:nvSpPr>
        <p:spPr>
          <a:xfrm>
            <a:off x="4151906" y="5258008"/>
            <a:ext cx="4405186" cy="1200329"/>
          </a:xfrm>
          <a:prstGeom prst="rect">
            <a:avLst/>
          </a:prstGeom>
        </p:spPr>
        <p:txBody>
          <a:bodyPr wrap="square">
            <a:spAutoFit/>
          </a:bodyPr>
          <a:lstStyle/>
          <a:p>
            <a:r>
              <a:rPr lang="es-ES" dirty="0">
                <a:solidFill>
                  <a:prstClr val="black"/>
                </a:solidFill>
              </a:rPr>
              <a:t>1990 (noviembre): se instala el primer servidor </a:t>
            </a:r>
            <a:r>
              <a:rPr lang="es-ES" dirty="0" smtClean="0">
                <a:solidFill>
                  <a:prstClr val="black"/>
                </a:solidFill>
              </a:rPr>
              <a:t>web en un </a:t>
            </a:r>
            <a:r>
              <a:rPr lang="en-US" dirty="0" smtClean="0">
                <a:solidFill>
                  <a:prstClr val="black"/>
                </a:solidFill>
              </a:rPr>
              <a:t>NeXT</a:t>
            </a:r>
            <a:r>
              <a:rPr lang="es-ES" dirty="0" smtClean="0">
                <a:solidFill>
                  <a:prstClr val="black"/>
                </a:solidFill>
              </a:rPr>
              <a:t>, </a:t>
            </a:r>
            <a:r>
              <a:rPr lang="es-ES" dirty="0">
                <a:solidFill>
                  <a:prstClr val="black"/>
                </a:solidFill>
              </a:rPr>
              <a:t>en el que se publica la primera página web. TBL accede a ella utilizando su primer navegador</a:t>
            </a:r>
          </a:p>
        </p:txBody>
      </p:sp>
    </p:spTree>
    <p:extLst>
      <p:ext uri="{BB962C8B-B14F-4D97-AF65-F5344CB8AC3E}">
        <p14:creationId xmlns:p14="http://schemas.microsoft.com/office/powerpoint/2010/main" val="249705946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94538" y="316359"/>
            <a:ext cx="7886700" cy="744346"/>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rPr>
              <a:t>Un ejemplo en HTML5 </a:t>
            </a:r>
            <a:r>
              <a:rPr lang="es-ES" sz="3600" b="1" i="1" dirty="0" smtClean="0">
                <a:solidFill>
                  <a:srgbClr val="04617B"/>
                </a:solidFill>
                <a:effectLst>
                  <a:outerShdw blurRad="38100" dist="38100" dir="2700000" algn="tl">
                    <a:srgbClr val="C0C0C0"/>
                  </a:outerShdw>
                </a:effectLst>
                <a:latin typeface="Constantia"/>
              </a:rPr>
              <a:t>(5): </a:t>
            </a:r>
            <a:r>
              <a:rPr lang="es-ES" sz="3600" b="1" i="1" dirty="0" err="1" smtClean="0">
                <a:solidFill>
                  <a:srgbClr val="04617B"/>
                </a:solidFill>
                <a:effectLst>
                  <a:outerShdw blurRad="38100" dist="38100" dir="2700000" algn="tl">
                    <a:srgbClr val="C0C0C0"/>
                  </a:outerShdw>
                </a:effectLst>
                <a:latin typeface="Constantia"/>
              </a:rPr>
              <a:t>aside</a:t>
            </a:r>
            <a:endParaRPr lang="es-ES" sz="3600" b="1" i="1" dirty="0">
              <a:solidFill>
                <a:srgbClr val="04617B"/>
              </a:solidFill>
              <a:effectLst>
                <a:outerShdw blurRad="38100" dist="38100" dir="2700000" algn="tl">
                  <a:srgbClr val="C0C0C0"/>
                </a:outerShdw>
              </a:effectLst>
              <a:latin typeface="Constantia"/>
            </a:endParaRPr>
          </a:p>
        </p:txBody>
      </p:sp>
      <p:pic>
        <p:nvPicPr>
          <p:cNvPr id="5" name="Imagen 4"/>
          <p:cNvPicPr>
            <a:picLocks noChangeAspect="1"/>
          </p:cNvPicPr>
          <p:nvPr/>
        </p:nvPicPr>
        <p:blipFill>
          <a:blip r:embed="rId3"/>
          <a:stretch>
            <a:fillRect/>
          </a:stretch>
        </p:blipFill>
        <p:spPr>
          <a:xfrm>
            <a:off x="7740650" y="1268413"/>
            <a:ext cx="1155215" cy="1155215"/>
          </a:xfrm>
          <a:prstGeom prst="rect">
            <a:avLst/>
          </a:prstGeom>
        </p:spPr>
      </p:pic>
      <p:grpSp>
        <p:nvGrpSpPr>
          <p:cNvPr id="3" name="Grupo 2"/>
          <p:cNvGrpSpPr/>
          <p:nvPr/>
        </p:nvGrpSpPr>
        <p:grpSpPr>
          <a:xfrm>
            <a:off x="1090988" y="1268413"/>
            <a:ext cx="6649662" cy="5157264"/>
            <a:chOff x="836226" y="1257732"/>
            <a:chExt cx="6649662" cy="5157264"/>
          </a:xfrm>
        </p:grpSpPr>
        <p:pic>
          <p:nvPicPr>
            <p:cNvPr id="4" name="Imagen 3"/>
            <p:cNvPicPr>
              <a:picLocks noChangeAspect="1"/>
            </p:cNvPicPr>
            <p:nvPr/>
          </p:nvPicPr>
          <p:blipFill>
            <a:blip r:embed="rId4"/>
            <a:stretch>
              <a:fillRect/>
            </a:stretch>
          </p:blipFill>
          <p:spPr>
            <a:xfrm>
              <a:off x="836226" y="1257732"/>
              <a:ext cx="6649662" cy="5157264"/>
            </a:xfrm>
            <a:prstGeom prst="rect">
              <a:avLst/>
            </a:prstGeom>
          </p:spPr>
        </p:pic>
        <p:sp>
          <p:nvSpPr>
            <p:cNvPr id="9" name="Rectángulo 8"/>
            <p:cNvSpPr/>
            <p:nvPr/>
          </p:nvSpPr>
          <p:spPr>
            <a:xfrm>
              <a:off x="1011937" y="5364480"/>
              <a:ext cx="6205728" cy="607645"/>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s-ES">
                <a:solidFill>
                  <a:prstClr val="black"/>
                </a:solidFill>
              </a:endParaRPr>
            </a:p>
          </p:txBody>
        </p:sp>
        <p:sp>
          <p:nvSpPr>
            <p:cNvPr id="10" name="Llamada de flecha hacia abajo 9"/>
            <p:cNvSpPr/>
            <p:nvPr/>
          </p:nvSpPr>
          <p:spPr>
            <a:xfrm>
              <a:off x="3615445" y="4798695"/>
              <a:ext cx="998712" cy="565785"/>
            </a:xfrm>
            <a:prstGeom prst="downArrowCallou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 dirty="0" err="1" smtClean="0">
                  <a:solidFill>
                    <a:prstClr val="white"/>
                  </a:solidFill>
                </a:rPr>
                <a:t>aside</a:t>
              </a:r>
              <a:endParaRPr lang="es-ES" dirty="0">
                <a:solidFill>
                  <a:prstClr val="white"/>
                </a:solidFill>
              </a:endParaRPr>
            </a:p>
          </p:txBody>
        </p:sp>
      </p:grpSp>
    </p:spTree>
    <p:extLst>
      <p:ext uri="{BB962C8B-B14F-4D97-AF65-F5344CB8AC3E}">
        <p14:creationId xmlns:p14="http://schemas.microsoft.com/office/powerpoint/2010/main" val="22936945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94538" y="316359"/>
            <a:ext cx="7886700" cy="744346"/>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rPr>
              <a:t>Un ejemplo en HTML5 </a:t>
            </a:r>
            <a:r>
              <a:rPr lang="es-ES" sz="3600" b="1" i="1" dirty="0" smtClean="0">
                <a:solidFill>
                  <a:srgbClr val="04617B"/>
                </a:solidFill>
                <a:effectLst>
                  <a:outerShdw blurRad="38100" dist="38100" dir="2700000" algn="tl">
                    <a:srgbClr val="C0C0C0"/>
                  </a:outerShdw>
                </a:effectLst>
                <a:latin typeface="Constantia"/>
              </a:rPr>
              <a:t>(6): </a:t>
            </a:r>
            <a:r>
              <a:rPr lang="es-ES" sz="3600" b="1" i="1" dirty="0" err="1" smtClean="0">
                <a:solidFill>
                  <a:srgbClr val="04617B"/>
                </a:solidFill>
                <a:effectLst>
                  <a:outerShdw blurRad="38100" dist="38100" dir="2700000" algn="tl">
                    <a:srgbClr val="C0C0C0"/>
                  </a:outerShdw>
                </a:effectLst>
                <a:latin typeface="Constantia"/>
              </a:rPr>
              <a:t>footer</a:t>
            </a:r>
            <a:endParaRPr lang="es-ES" sz="3600" b="1" i="1" dirty="0">
              <a:solidFill>
                <a:srgbClr val="04617B"/>
              </a:solidFill>
              <a:effectLst>
                <a:outerShdw blurRad="38100" dist="38100" dir="2700000" algn="tl">
                  <a:srgbClr val="C0C0C0"/>
                </a:outerShdw>
              </a:effectLst>
              <a:latin typeface="Constantia"/>
            </a:endParaRPr>
          </a:p>
        </p:txBody>
      </p:sp>
      <p:pic>
        <p:nvPicPr>
          <p:cNvPr id="5" name="Imagen 4"/>
          <p:cNvPicPr>
            <a:picLocks noChangeAspect="1"/>
          </p:cNvPicPr>
          <p:nvPr/>
        </p:nvPicPr>
        <p:blipFill>
          <a:blip r:embed="rId3"/>
          <a:stretch>
            <a:fillRect/>
          </a:stretch>
        </p:blipFill>
        <p:spPr>
          <a:xfrm>
            <a:off x="7740650" y="1268413"/>
            <a:ext cx="1155215" cy="1155215"/>
          </a:xfrm>
          <a:prstGeom prst="rect">
            <a:avLst/>
          </a:prstGeom>
        </p:spPr>
      </p:pic>
      <p:grpSp>
        <p:nvGrpSpPr>
          <p:cNvPr id="3" name="Grupo 2"/>
          <p:cNvGrpSpPr/>
          <p:nvPr/>
        </p:nvGrpSpPr>
        <p:grpSpPr>
          <a:xfrm>
            <a:off x="1090988" y="1257732"/>
            <a:ext cx="6649662" cy="5157264"/>
            <a:chOff x="836226" y="1257732"/>
            <a:chExt cx="6649662" cy="5157264"/>
          </a:xfrm>
        </p:grpSpPr>
        <p:pic>
          <p:nvPicPr>
            <p:cNvPr id="4" name="Imagen 3"/>
            <p:cNvPicPr>
              <a:picLocks noChangeAspect="1"/>
            </p:cNvPicPr>
            <p:nvPr/>
          </p:nvPicPr>
          <p:blipFill>
            <a:blip r:embed="rId4"/>
            <a:stretch>
              <a:fillRect/>
            </a:stretch>
          </p:blipFill>
          <p:spPr>
            <a:xfrm>
              <a:off x="836226" y="1257732"/>
              <a:ext cx="6649662" cy="5157264"/>
            </a:xfrm>
            <a:prstGeom prst="rect">
              <a:avLst/>
            </a:prstGeom>
          </p:spPr>
        </p:pic>
        <p:sp>
          <p:nvSpPr>
            <p:cNvPr id="9" name="Rectángulo 8"/>
            <p:cNvSpPr/>
            <p:nvPr/>
          </p:nvSpPr>
          <p:spPr>
            <a:xfrm>
              <a:off x="1011937" y="5986272"/>
              <a:ext cx="6205728" cy="428724"/>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s-ES">
                <a:solidFill>
                  <a:prstClr val="black"/>
                </a:solidFill>
              </a:endParaRPr>
            </a:p>
          </p:txBody>
        </p:sp>
        <p:sp>
          <p:nvSpPr>
            <p:cNvPr id="10" name="Llamada de flecha hacia abajo 9"/>
            <p:cNvSpPr/>
            <p:nvPr/>
          </p:nvSpPr>
          <p:spPr>
            <a:xfrm>
              <a:off x="3615445" y="5420487"/>
              <a:ext cx="998712" cy="565785"/>
            </a:xfrm>
            <a:prstGeom prst="downArrowCallou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 dirty="0" err="1" smtClean="0">
                  <a:solidFill>
                    <a:prstClr val="white"/>
                  </a:solidFill>
                </a:rPr>
                <a:t>footer</a:t>
              </a:r>
              <a:endParaRPr lang="es-ES" dirty="0">
                <a:solidFill>
                  <a:prstClr val="white"/>
                </a:solidFill>
              </a:endParaRPr>
            </a:p>
          </p:txBody>
        </p:sp>
      </p:grpSp>
    </p:spTree>
    <p:extLst>
      <p:ext uri="{BB962C8B-B14F-4D97-AF65-F5344CB8AC3E}">
        <p14:creationId xmlns:p14="http://schemas.microsoft.com/office/powerpoint/2010/main" val="1219469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"Secciones" en el esquema</a:t>
            </a:r>
            <a:endParaRPr lang="es-ES" dirty="0"/>
          </a:p>
        </p:txBody>
      </p:sp>
      <p:sp>
        <p:nvSpPr>
          <p:cNvPr id="3" name="CuadroTexto 2"/>
          <p:cNvSpPr txBox="1"/>
          <p:nvPr/>
        </p:nvSpPr>
        <p:spPr>
          <a:xfrm>
            <a:off x="1130119" y="1480801"/>
            <a:ext cx="5599161" cy="646331"/>
          </a:xfrm>
          <a:prstGeom prst="rect">
            <a:avLst/>
          </a:prstGeom>
          <a:noFill/>
        </p:spPr>
        <p:txBody>
          <a:bodyPr wrap="square" rtlCol="0">
            <a:spAutoFit/>
          </a:bodyPr>
          <a:lstStyle/>
          <a:p>
            <a:r>
              <a:rPr lang="es-ES" dirty="0" smtClean="0"/>
              <a:t>Todos estos elementos pertenecen a la categoría 4.3 del estándar, denominada secciones</a:t>
            </a:r>
            <a:endParaRPr lang="es-ES" dirty="0"/>
          </a:p>
        </p:txBody>
      </p:sp>
      <p:sp>
        <p:nvSpPr>
          <p:cNvPr id="4" name="CuadroTexto 3"/>
          <p:cNvSpPr txBox="1"/>
          <p:nvPr/>
        </p:nvSpPr>
        <p:spPr>
          <a:xfrm>
            <a:off x="1595069" y="4201718"/>
            <a:ext cx="2248513" cy="923330"/>
          </a:xfrm>
          <a:prstGeom prst="rect">
            <a:avLst/>
          </a:prstGeom>
          <a:noFill/>
        </p:spPr>
        <p:txBody>
          <a:bodyPr wrap="square" rtlCol="0">
            <a:spAutoFit/>
          </a:bodyPr>
          <a:lstStyle/>
          <a:p>
            <a:r>
              <a:rPr lang="es-ES" dirty="0" smtClean="0"/>
              <a:t>En ella se encuentran también etiquetas anteriores, como</a:t>
            </a:r>
          </a:p>
        </p:txBody>
      </p:sp>
      <p:sp>
        <p:nvSpPr>
          <p:cNvPr id="5" name="CuadroTexto 4"/>
          <p:cNvSpPr txBox="1"/>
          <p:nvPr/>
        </p:nvSpPr>
        <p:spPr>
          <a:xfrm>
            <a:off x="1130119" y="2409957"/>
            <a:ext cx="6501131" cy="646331"/>
          </a:xfrm>
          <a:prstGeom prst="rect">
            <a:avLst/>
          </a:prstGeom>
          <a:noFill/>
        </p:spPr>
        <p:txBody>
          <a:bodyPr wrap="square" rtlCol="0">
            <a:spAutoFit/>
          </a:bodyPr>
          <a:lstStyle/>
          <a:p>
            <a:r>
              <a:rPr lang="es-ES" dirty="0" smtClean="0"/>
              <a:t>Se caracterizan porque se reflejan </a:t>
            </a:r>
            <a:r>
              <a:rPr lang="es-ES" dirty="0"/>
              <a:t>esquema (</a:t>
            </a:r>
            <a:r>
              <a:rPr lang="en-US" i="1" dirty="0"/>
              <a:t>outline</a:t>
            </a:r>
            <a:r>
              <a:rPr lang="es-ES" dirty="0"/>
              <a:t>) del documento, tal como lo generan los motores de </a:t>
            </a:r>
            <a:r>
              <a:rPr lang="es-ES" dirty="0" smtClean="0"/>
              <a:t>búsqueda</a:t>
            </a:r>
            <a:endParaRPr lang="es-ES" dirty="0"/>
          </a:p>
        </p:txBody>
      </p:sp>
      <p:sp>
        <p:nvSpPr>
          <p:cNvPr id="6" name="Rectángulo 5"/>
          <p:cNvSpPr/>
          <p:nvPr/>
        </p:nvSpPr>
        <p:spPr>
          <a:xfrm>
            <a:off x="4579279" y="5130874"/>
            <a:ext cx="1186092" cy="47377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n-US" sz="2400" b="1" dirty="0" smtClean="0">
                <a:solidFill>
                  <a:prstClr val="white"/>
                </a:solidFill>
              </a:rPr>
              <a:t>address</a:t>
            </a:r>
            <a:endParaRPr lang="en-US" sz="2400" b="1" dirty="0">
              <a:solidFill>
                <a:prstClr val="white"/>
              </a:solidFill>
            </a:endParaRPr>
          </a:p>
        </p:txBody>
      </p:sp>
      <p:sp>
        <p:nvSpPr>
          <p:cNvPr id="7" name="Rectángulo 6"/>
          <p:cNvSpPr/>
          <p:nvPr/>
        </p:nvSpPr>
        <p:spPr>
          <a:xfrm>
            <a:off x="4759392" y="3740053"/>
            <a:ext cx="825867"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n-US" sz="2400" b="1" dirty="0" smtClean="0">
                <a:solidFill>
                  <a:prstClr val="white"/>
                </a:solidFill>
              </a:rPr>
              <a:t>body</a:t>
            </a:r>
            <a:endParaRPr lang="en-US" sz="2400" b="1" dirty="0">
              <a:solidFill>
                <a:prstClr val="white"/>
              </a:solidFill>
            </a:endParaRPr>
          </a:p>
        </p:txBody>
      </p:sp>
      <p:sp>
        <p:nvSpPr>
          <p:cNvPr id="8" name="Rectángulo 7"/>
          <p:cNvSpPr/>
          <p:nvPr/>
        </p:nvSpPr>
        <p:spPr>
          <a:xfrm>
            <a:off x="4649586" y="4435464"/>
            <a:ext cx="1045479"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s-ES" sz="2400" b="1" dirty="0">
                <a:solidFill>
                  <a:prstClr val="white"/>
                </a:solidFill>
              </a:rPr>
              <a:t>h1…h6</a:t>
            </a:r>
          </a:p>
        </p:txBody>
      </p:sp>
    </p:spTree>
    <p:extLst>
      <p:ext uri="{BB962C8B-B14F-4D97-AF65-F5344CB8AC3E}">
        <p14:creationId xmlns:p14="http://schemas.microsoft.com/office/powerpoint/2010/main" val="1780043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Encabezados</a:t>
            </a:r>
            <a:endParaRPr lang="es-ES" dirty="0"/>
          </a:p>
        </p:txBody>
      </p:sp>
      <p:sp>
        <p:nvSpPr>
          <p:cNvPr id="3" name="Rectángulo 2"/>
          <p:cNvSpPr/>
          <p:nvPr/>
        </p:nvSpPr>
        <p:spPr>
          <a:xfrm>
            <a:off x="690475" y="1567030"/>
            <a:ext cx="1659025" cy="2331870"/>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s-ES" sz="2400" b="1" dirty="0">
                <a:solidFill>
                  <a:prstClr val="white"/>
                </a:solidFill>
              </a:rPr>
              <a:t>&lt;h1&gt;&lt;/h1&gt;</a:t>
            </a:r>
          </a:p>
          <a:p>
            <a:r>
              <a:rPr lang="es-ES" sz="2400" b="1" dirty="0">
                <a:solidFill>
                  <a:prstClr val="white"/>
                </a:solidFill>
              </a:rPr>
              <a:t>&lt;h2&gt;&lt;/h2&gt;</a:t>
            </a:r>
          </a:p>
          <a:p>
            <a:r>
              <a:rPr lang="es-ES" sz="2400" b="1" dirty="0">
                <a:solidFill>
                  <a:prstClr val="white"/>
                </a:solidFill>
              </a:rPr>
              <a:t>&lt;h3&gt;&lt;/h3&gt;</a:t>
            </a:r>
          </a:p>
          <a:p>
            <a:r>
              <a:rPr lang="es-ES" sz="2400" b="1" dirty="0">
                <a:solidFill>
                  <a:prstClr val="white"/>
                </a:solidFill>
              </a:rPr>
              <a:t>&lt;h4&gt;&lt;/h4&gt;</a:t>
            </a:r>
          </a:p>
          <a:p>
            <a:r>
              <a:rPr lang="es-ES" sz="2400" b="1" dirty="0">
                <a:solidFill>
                  <a:prstClr val="white"/>
                </a:solidFill>
              </a:rPr>
              <a:t>&lt;h5&gt;&lt;/h5&gt;</a:t>
            </a:r>
          </a:p>
          <a:p>
            <a:r>
              <a:rPr lang="es-ES" sz="2400" b="1" dirty="0">
                <a:solidFill>
                  <a:prstClr val="white"/>
                </a:solidFill>
              </a:rPr>
              <a:t>&lt;h6&gt;&lt;/h6&gt;</a:t>
            </a:r>
          </a:p>
        </p:txBody>
      </p:sp>
      <p:sp>
        <p:nvSpPr>
          <p:cNvPr id="4" name="Rectángulo 3"/>
          <p:cNvSpPr/>
          <p:nvPr/>
        </p:nvSpPr>
        <p:spPr>
          <a:xfrm>
            <a:off x="1269748" y="5163594"/>
            <a:ext cx="1659025" cy="764384"/>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r>
              <a:rPr lang="es-ES" sz="2400" b="1" noProof="1" smtClean="0">
                <a:solidFill>
                  <a:prstClr val="white"/>
                </a:solidFill>
              </a:rPr>
              <a:t>&lt;hgroup&gt;</a:t>
            </a:r>
          </a:p>
          <a:p>
            <a:r>
              <a:rPr lang="es-ES" sz="2400" b="1" noProof="1" smtClean="0">
                <a:solidFill>
                  <a:prstClr val="white"/>
                </a:solidFill>
              </a:rPr>
              <a:t>&lt;/hgroup&gt;</a:t>
            </a:r>
            <a:endParaRPr lang="es-ES" sz="2400" b="1" noProof="1">
              <a:solidFill>
                <a:prstClr val="white"/>
              </a:solidFill>
            </a:endParaRPr>
          </a:p>
        </p:txBody>
      </p:sp>
      <p:sp>
        <p:nvSpPr>
          <p:cNvPr id="5" name="CuadroTexto 4"/>
          <p:cNvSpPr txBox="1"/>
          <p:nvPr/>
        </p:nvSpPr>
        <p:spPr>
          <a:xfrm>
            <a:off x="2923990" y="1493778"/>
            <a:ext cx="3009899" cy="2862322"/>
          </a:xfrm>
          <a:prstGeom prst="rect">
            <a:avLst/>
          </a:prstGeom>
          <a:noFill/>
        </p:spPr>
        <p:txBody>
          <a:bodyPr wrap="square" rtlCol="0">
            <a:spAutoFit/>
          </a:bodyPr>
          <a:lstStyle/>
          <a:p>
            <a:pPr marL="285750" indent="-285750">
              <a:buFont typeface="Arial" panose="020B0604020202020204" pitchFamily="34" charset="0"/>
              <a:buChar char="•"/>
            </a:pPr>
            <a:r>
              <a:rPr lang="es-ES" dirty="0" smtClean="0">
                <a:solidFill>
                  <a:prstClr val="black"/>
                </a:solidFill>
              </a:rPr>
              <a:t>Definen los encabezados principales y de los </a:t>
            </a:r>
            <a:r>
              <a:rPr lang="es-ES" b="1" dirty="0" smtClean="0">
                <a:solidFill>
                  <a:prstClr val="black"/>
                </a:solidFill>
              </a:rPr>
              <a:t>subapartados</a:t>
            </a:r>
            <a:r>
              <a:rPr lang="es-ES" dirty="0" smtClean="0">
                <a:solidFill>
                  <a:prstClr val="black"/>
                </a:solidFill>
              </a:rPr>
              <a:t>, hasta 6 niveles de anidación</a:t>
            </a:r>
          </a:p>
          <a:p>
            <a:pPr marL="285750" indent="-285750">
              <a:buFont typeface="Arial" panose="020B0604020202020204" pitchFamily="34" charset="0"/>
              <a:buChar char="•"/>
            </a:pPr>
            <a:r>
              <a:rPr lang="es-ES" dirty="0" smtClean="0">
                <a:solidFill>
                  <a:prstClr val="black"/>
                </a:solidFill>
              </a:rPr>
              <a:t>Además del tamaño / color que  les asigne el navegador, tienen un valor semántico evidente al determinar la </a:t>
            </a:r>
            <a:r>
              <a:rPr lang="es-ES" b="1" dirty="0" smtClean="0">
                <a:solidFill>
                  <a:prstClr val="black"/>
                </a:solidFill>
              </a:rPr>
              <a:t>estructura del documento</a:t>
            </a:r>
            <a:r>
              <a:rPr lang="es-ES" dirty="0" smtClean="0">
                <a:solidFill>
                  <a:prstClr val="black"/>
                </a:solidFill>
              </a:rPr>
              <a:t>.</a:t>
            </a:r>
            <a:endParaRPr lang="es-ES" dirty="0">
              <a:solidFill>
                <a:prstClr val="black"/>
              </a:solidFill>
            </a:endParaRPr>
          </a:p>
        </p:txBody>
      </p:sp>
      <p:pic>
        <p:nvPicPr>
          <p:cNvPr id="6" name="Imagen 5"/>
          <p:cNvPicPr>
            <a:picLocks noChangeAspect="1"/>
          </p:cNvPicPr>
          <p:nvPr/>
        </p:nvPicPr>
        <p:blipFill>
          <a:blip r:embed="rId3"/>
          <a:stretch>
            <a:fillRect/>
          </a:stretch>
        </p:blipFill>
        <p:spPr>
          <a:xfrm>
            <a:off x="6199848" y="1488365"/>
            <a:ext cx="2694178" cy="3111500"/>
          </a:xfrm>
          <a:prstGeom prst="rect">
            <a:avLst/>
          </a:prstGeom>
        </p:spPr>
      </p:pic>
      <p:pic>
        <p:nvPicPr>
          <p:cNvPr id="7" name="Imagen 6"/>
          <p:cNvPicPr>
            <a:picLocks noChangeAspect="1"/>
          </p:cNvPicPr>
          <p:nvPr/>
        </p:nvPicPr>
        <p:blipFill>
          <a:blip r:embed="rId4"/>
          <a:stretch>
            <a:fillRect/>
          </a:stretch>
        </p:blipFill>
        <p:spPr>
          <a:xfrm>
            <a:off x="3194923" y="5249166"/>
            <a:ext cx="530398" cy="530398"/>
          </a:xfrm>
          <a:prstGeom prst="rect">
            <a:avLst/>
          </a:prstGeom>
        </p:spPr>
      </p:pic>
      <p:sp>
        <p:nvSpPr>
          <p:cNvPr id="8" name="CuadroTexto 7"/>
          <p:cNvSpPr txBox="1"/>
          <p:nvPr/>
        </p:nvSpPr>
        <p:spPr>
          <a:xfrm>
            <a:off x="4136692" y="5084121"/>
            <a:ext cx="4689098" cy="923330"/>
          </a:xfrm>
          <a:prstGeom prst="rect">
            <a:avLst/>
          </a:prstGeom>
          <a:noFill/>
        </p:spPr>
        <p:txBody>
          <a:bodyPr wrap="square" rtlCol="0">
            <a:spAutoFit/>
          </a:bodyPr>
          <a:lstStyle/>
          <a:p>
            <a:pPr algn="r"/>
            <a:r>
              <a:rPr lang="es-ES" dirty="0" smtClean="0">
                <a:solidFill>
                  <a:prstClr val="black"/>
                </a:solidFill>
              </a:rPr>
              <a:t>Agrupaba un conjunto de encabezados (h1,h2…) para que constituyan el encabezado principal e.g. de cara a la indexación</a:t>
            </a:r>
            <a:endParaRPr lang="es-ES" dirty="0">
              <a:solidFill>
                <a:prstClr val="black"/>
              </a:solidFill>
            </a:endParaRPr>
          </a:p>
        </p:txBody>
      </p:sp>
      <p:sp>
        <p:nvSpPr>
          <p:cNvPr id="9" name="Señal de prohibido 8"/>
          <p:cNvSpPr/>
          <p:nvPr/>
        </p:nvSpPr>
        <p:spPr>
          <a:xfrm>
            <a:off x="3128994" y="5163594"/>
            <a:ext cx="662256" cy="769832"/>
          </a:xfrm>
          <a:prstGeom prst="noSmoking">
            <a:avLst/>
          </a:prstGeom>
          <a:solidFill>
            <a:srgbClr val="5B9BD5">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2431211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Agrupaciones</a:t>
            </a:r>
            <a:endParaRPr lang="es-ES" dirty="0"/>
          </a:p>
        </p:txBody>
      </p:sp>
      <p:sp>
        <p:nvSpPr>
          <p:cNvPr id="3" name="CuadroTexto 2"/>
          <p:cNvSpPr txBox="1"/>
          <p:nvPr/>
        </p:nvSpPr>
        <p:spPr>
          <a:xfrm>
            <a:off x="1097659" y="1412888"/>
            <a:ext cx="6262476" cy="923330"/>
          </a:xfrm>
          <a:prstGeom prst="rect">
            <a:avLst/>
          </a:prstGeom>
          <a:noFill/>
        </p:spPr>
        <p:txBody>
          <a:bodyPr wrap="square" rtlCol="0">
            <a:spAutoFit/>
          </a:bodyPr>
          <a:lstStyle/>
          <a:p>
            <a:r>
              <a:rPr lang="es-ES" dirty="0" smtClean="0"/>
              <a:t>Algunas etiquetas HTML5 agrupan otros elementos pero no crean secciones que contribuyan al esquema (</a:t>
            </a:r>
            <a:r>
              <a:rPr lang="en-US" i="1" dirty="0" smtClean="0"/>
              <a:t>outline</a:t>
            </a:r>
            <a:r>
              <a:rPr lang="es-ES" dirty="0" smtClean="0"/>
              <a:t>) del documento, tal como lo generan los motores de búsqueda</a:t>
            </a:r>
            <a:endParaRPr lang="es-ES" dirty="0"/>
          </a:p>
        </p:txBody>
      </p:sp>
      <p:pic>
        <p:nvPicPr>
          <p:cNvPr id="4" name="Imagen 3"/>
          <p:cNvPicPr>
            <a:picLocks noChangeAspect="1"/>
          </p:cNvPicPr>
          <p:nvPr/>
        </p:nvPicPr>
        <p:blipFill>
          <a:blip r:embed="rId2"/>
          <a:stretch>
            <a:fillRect/>
          </a:stretch>
        </p:blipFill>
        <p:spPr>
          <a:xfrm>
            <a:off x="7360135" y="365126"/>
            <a:ext cx="1155215" cy="1155215"/>
          </a:xfrm>
          <a:prstGeom prst="rect">
            <a:avLst/>
          </a:prstGeom>
        </p:spPr>
      </p:pic>
      <p:sp>
        <p:nvSpPr>
          <p:cNvPr id="5" name="CuadroTexto 4"/>
          <p:cNvSpPr txBox="1"/>
          <p:nvPr/>
        </p:nvSpPr>
        <p:spPr>
          <a:xfrm>
            <a:off x="1517046" y="2745805"/>
            <a:ext cx="1880751" cy="646331"/>
          </a:xfrm>
          <a:prstGeom prst="rect">
            <a:avLst/>
          </a:prstGeom>
          <a:noFill/>
        </p:spPr>
        <p:txBody>
          <a:bodyPr wrap="square" rtlCol="0">
            <a:spAutoFit/>
          </a:bodyPr>
          <a:lstStyle/>
          <a:p>
            <a:r>
              <a:rPr lang="es-ES" dirty="0" smtClean="0">
                <a:solidFill>
                  <a:prstClr val="black"/>
                </a:solidFill>
              </a:rPr>
              <a:t>agrupación principal</a:t>
            </a:r>
            <a:endParaRPr lang="es-ES" dirty="0">
              <a:solidFill>
                <a:prstClr val="black"/>
              </a:solidFill>
            </a:endParaRPr>
          </a:p>
        </p:txBody>
      </p:sp>
      <p:sp>
        <p:nvSpPr>
          <p:cNvPr id="6" name="Rectángulo 5"/>
          <p:cNvSpPr/>
          <p:nvPr/>
        </p:nvSpPr>
        <p:spPr>
          <a:xfrm>
            <a:off x="4406246" y="2810546"/>
            <a:ext cx="1219639" cy="51685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s-ES" sz="2400" b="1" dirty="0" smtClean="0">
                <a:solidFill>
                  <a:prstClr val="white"/>
                </a:solidFill>
              </a:rPr>
              <a:t>&lt;</a:t>
            </a:r>
            <a:r>
              <a:rPr lang="es-ES" sz="2400" b="1" dirty="0" err="1" smtClean="0">
                <a:solidFill>
                  <a:prstClr val="white"/>
                </a:solidFill>
              </a:rPr>
              <a:t>main</a:t>
            </a:r>
            <a:r>
              <a:rPr lang="es-ES" sz="2400" b="1" dirty="0" smtClean="0">
                <a:solidFill>
                  <a:prstClr val="white"/>
                </a:solidFill>
              </a:rPr>
              <a:t>&gt;</a:t>
            </a:r>
            <a:endParaRPr lang="es-ES" sz="2400" b="1" dirty="0">
              <a:solidFill>
                <a:prstClr val="white"/>
              </a:solidFill>
            </a:endParaRPr>
          </a:p>
        </p:txBody>
      </p:sp>
      <p:cxnSp>
        <p:nvCxnSpPr>
          <p:cNvPr id="7" name="Conector recto de flecha 6"/>
          <p:cNvCxnSpPr>
            <a:stCxn id="5" idx="3"/>
            <a:endCxn id="6" idx="1"/>
          </p:cNvCxnSpPr>
          <p:nvPr/>
        </p:nvCxnSpPr>
        <p:spPr>
          <a:xfrm>
            <a:off x="3397797" y="3068971"/>
            <a:ext cx="100844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1548936" y="4060150"/>
            <a:ext cx="6046127" cy="1754326"/>
          </a:xfrm>
          <a:prstGeom prst="rect">
            <a:avLst/>
          </a:prstGeom>
          <a:noFill/>
        </p:spPr>
        <p:txBody>
          <a:bodyPr wrap="square" rtlCol="0">
            <a:spAutoFit/>
          </a:bodyPr>
          <a:lstStyle/>
          <a:p>
            <a:pPr marL="285750" indent="-285750">
              <a:buFont typeface="Arial" panose="020B0604020202020204" pitchFamily="34" charset="0"/>
              <a:buChar char="•"/>
            </a:pPr>
            <a:r>
              <a:rPr lang="es-ES" dirty="0" smtClean="0"/>
              <a:t>agrupa todo el contenido principal del documento, incluyendo</a:t>
            </a:r>
            <a:r>
              <a:rPr lang="en-US" dirty="0"/>
              <a:t> &lt;article&gt;, &lt;aside&gt;, &lt;footer&gt;, &lt;header&gt;, </a:t>
            </a:r>
            <a:r>
              <a:rPr lang="en-US" dirty="0" smtClean="0"/>
              <a:t>or &lt;</a:t>
            </a:r>
            <a:r>
              <a:rPr lang="en-US" dirty="0" err="1" smtClean="0"/>
              <a:t>nav</a:t>
            </a:r>
            <a:r>
              <a:rPr lang="en-US" dirty="0" smtClean="0"/>
              <a:t>&gt;, </a:t>
            </a:r>
            <a:r>
              <a:rPr lang="es-ES" dirty="0" smtClean="0"/>
              <a:t>de los que no puede ser descendiente</a:t>
            </a:r>
          </a:p>
          <a:p>
            <a:pPr marL="285750" indent="-285750">
              <a:buFont typeface="Arial" panose="020B0604020202020204" pitchFamily="34" charset="0"/>
              <a:buChar char="•"/>
            </a:pPr>
            <a:r>
              <a:rPr lang="es-ES" dirty="0" smtClean="0"/>
              <a:t>solo puede existir una</a:t>
            </a:r>
          </a:p>
          <a:p>
            <a:pPr marL="285750" indent="-285750">
              <a:buFont typeface="Arial" panose="020B0604020202020204" pitchFamily="34" charset="0"/>
              <a:buChar char="•"/>
            </a:pPr>
            <a:r>
              <a:rPr lang="es-ES" dirty="0" smtClean="0"/>
              <a:t>iba a ser parte de HTML 5.1, pero finalmente se ha incluido en HTML5</a:t>
            </a:r>
            <a:endParaRPr lang="es-ES" dirty="0"/>
          </a:p>
        </p:txBody>
      </p:sp>
    </p:spTree>
    <p:extLst>
      <p:ext uri="{BB962C8B-B14F-4D97-AF65-F5344CB8AC3E}">
        <p14:creationId xmlns:p14="http://schemas.microsoft.com/office/powerpoint/2010/main" val="1535119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p:cNvPicPr>
            <a:picLocks noChangeAspect="1"/>
          </p:cNvPicPr>
          <p:nvPr/>
        </p:nvPicPr>
        <p:blipFill>
          <a:blip r:embed="rId3"/>
          <a:stretch>
            <a:fillRect/>
          </a:stretch>
        </p:blipFill>
        <p:spPr>
          <a:xfrm>
            <a:off x="4982634" y="3957051"/>
            <a:ext cx="3658715" cy="2428697"/>
          </a:xfrm>
          <a:prstGeom prst="rect">
            <a:avLst/>
          </a:prstGeom>
        </p:spPr>
      </p:pic>
      <p:sp>
        <p:nvSpPr>
          <p:cNvPr id="2" name="Título 1"/>
          <p:cNvSpPr>
            <a:spLocks noGrp="1"/>
          </p:cNvSpPr>
          <p:nvPr>
            <p:ph type="title"/>
          </p:nvPr>
        </p:nvSpPr>
        <p:spPr>
          <a:xfrm>
            <a:off x="628650" y="365126"/>
            <a:ext cx="7886700" cy="1012737"/>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rPr>
              <a:t>Figuras</a:t>
            </a:r>
          </a:p>
        </p:txBody>
      </p:sp>
      <p:pic>
        <p:nvPicPr>
          <p:cNvPr id="3" name="Imagen 2"/>
          <p:cNvPicPr>
            <a:picLocks noChangeAspect="1"/>
          </p:cNvPicPr>
          <p:nvPr/>
        </p:nvPicPr>
        <p:blipFill>
          <a:blip r:embed="rId4"/>
          <a:stretch>
            <a:fillRect/>
          </a:stretch>
        </p:blipFill>
        <p:spPr>
          <a:xfrm>
            <a:off x="7360135" y="365126"/>
            <a:ext cx="1155215" cy="1155215"/>
          </a:xfrm>
          <a:prstGeom prst="rect">
            <a:avLst/>
          </a:prstGeom>
        </p:spPr>
      </p:pic>
      <p:sp>
        <p:nvSpPr>
          <p:cNvPr id="4" name="Rectángulo 3"/>
          <p:cNvSpPr/>
          <p:nvPr/>
        </p:nvSpPr>
        <p:spPr>
          <a:xfrm>
            <a:off x="2727797" y="2508590"/>
            <a:ext cx="5321841" cy="1200329"/>
          </a:xfrm>
          <a:prstGeom prst="rect">
            <a:avLst/>
          </a:prstGeom>
        </p:spPr>
        <p:txBody>
          <a:bodyPr wrap="none">
            <a:spAutoFit/>
          </a:bodyPr>
          <a:lstStyle/>
          <a:p>
            <a:r>
              <a:rPr lang="es-ES" dirty="0" smtClean="0">
                <a:solidFill>
                  <a:prstClr val="black"/>
                </a:solidFill>
              </a:rPr>
              <a:t>&lt;figure&gt;</a:t>
            </a:r>
          </a:p>
          <a:p>
            <a:pPr>
              <a:tabLst>
                <a:tab pos="354013" algn="l"/>
              </a:tabLst>
            </a:pPr>
            <a:r>
              <a:rPr lang="es-ES" dirty="0" smtClean="0">
                <a:solidFill>
                  <a:prstClr val="black"/>
                </a:solidFill>
              </a:rPr>
              <a:t>	&lt;</a:t>
            </a:r>
            <a:r>
              <a:rPr lang="es-ES" noProof="1" smtClean="0">
                <a:solidFill>
                  <a:prstClr val="black"/>
                </a:solidFill>
              </a:rPr>
              <a:t>img</a:t>
            </a:r>
            <a:r>
              <a:rPr lang="es-ES" dirty="0" smtClean="0">
                <a:solidFill>
                  <a:prstClr val="black"/>
                </a:solidFill>
              </a:rPr>
              <a:t> / video / pre&gt;</a:t>
            </a:r>
          </a:p>
          <a:p>
            <a:pPr>
              <a:tabLst>
                <a:tab pos="354013" algn="l"/>
              </a:tabLst>
            </a:pPr>
            <a:r>
              <a:rPr lang="en-US" dirty="0">
                <a:solidFill>
                  <a:prstClr val="black"/>
                </a:solidFill>
              </a:rPr>
              <a:t>	</a:t>
            </a:r>
            <a:r>
              <a:rPr lang="en-US" dirty="0" smtClean="0">
                <a:solidFill>
                  <a:prstClr val="black"/>
                </a:solidFill>
              </a:rPr>
              <a:t>&lt;</a:t>
            </a:r>
            <a:r>
              <a:rPr lang="en-US" noProof="1" smtClean="0">
                <a:solidFill>
                  <a:prstClr val="black"/>
                </a:solidFill>
              </a:rPr>
              <a:t>figcaption</a:t>
            </a:r>
            <a:r>
              <a:rPr lang="en-US" dirty="0" smtClean="0">
                <a:solidFill>
                  <a:prstClr val="black"/>
                </a:solidFill>
              </a:rPr>
              <a:t>&gt;</a:t>
            </a:r>
            <a:r>
              <a:rPr lang="en-US" dirty="0" err="1" smtClean="0">
                <a:solidFill>
                  <a:prstClr val="black"/>
                </a:solidFill>
              </a:rPr>
              <a:t>Texto</a:t>
            </a:r>
            <a:r>
              <a:rPr lang="en-US" dirty="0" smtClean="0">
                <a:solidFill>
                  <a:prstClr val="black"/>
                </a:solidFill>
              </a:rPr>
              <a:t> al pie de la imagen&lt;/</a:t>
            </a:r>
            <a:r>
              <a:rPr lang="en-US" noProof="1" smtClean="0">
                <a:solidFill>
                  <a:prstClr val="black"/>
                </a:solidFill>
              </a:rPr>
              <a:t>figcaption</a:t>
            </a:r>
            <a:r>
              <a:rPr lang="en-US" dirty="0" smtClean="0">
                <a:solidFill>
                  <a:prstClr val="black"/>
                </a:solidFill>
              </a:rPr>
              <a:t>&gt;</a:t>
            </a:r>
            <a:endParaRPr lang="en-US" dirty="0">
              <a:solidFill>
                <a:prstClr val="black"/>
              </a:solidFill>
            </a:endParaRPr>
          </a:p>
          <a:p>
            <a:r>
              <a:rPr lang="en-US" dirty="0">
                <a:solidFill>
                  <a:prstClr val="black"/>
                </a:solidFill>
              </a:rPr>
              <a:t>&lt;/figure&gt;</a:t>
            </a:r>
            <a:endParaRPr lang="es-ES" dirty="0">
              <a:solidFill>
                <a:prstClr val="black"/>
              </a:solidFill>
            </a:endParaRPr>
          </a:p>
        </p:txBody>
      </p:sp>
      <p:sp>
        <p:nvSpPr>
          <p:cNvPr id="6" name="CuadroTexto 5"/>
          <p:cNvSpPr txBox="1"/>
          <p:nvPr/>
        </p:nvSpPr>
        <p:spPr>
          <a:xfrm>
            <a:off x="863622" y="1532843"/>
            <a:ext cx="2251538" cy="923330"/>
          </a:xfrm>
          <a:prstGeom prst="rect">
            <a:avLst/>
          </a:prstGeom>
          <a:noFill/>
        </p:spPr>
        <p:txBody>
          <a:bodyPr wrap="square" rtlCol="0">
            <a:spAutoFit/>
          </a:bodyPr>
          <a:lstStyle/>
          <a:p>
            <a:r>
              <a:rPr lang="es-ES" dirty="0" smtClean="0">
                <a:solidFill>
                  <a:prstClr val="black"/>
                </a:solidFill>
              </a:rPr>
              <a:t>Nuevas etiquetas, complementarias de elementos gráficos </a:t>
            </a:r>
            <a:endParaRPr lang="es-ES" dirty="0">
              <a:solidFill>
                <a:prstClr val="black"/>
              </a:solidFill>
            </a:endParaRPr>
          </a:p>
        </p:txBody>
      </p:sp>
      <p:sp>
        <p:nvSpPr>
          <p:cNvPr id="7" name="Rectángulo 6"/>
          <p:cNvSpPr/>
          <p:nvPr/>
        </p:nvSpPr>
        <p:spPr>
          <a:xfrm>
            <a:off x="4751988" y="1586676"/>
            <a:ext cx="1784241" cy="797230"/>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r>
              <a:rPr lang="es-ES" sz="2400" b="1" dirty="0">
                <a:solidFill>
                  <a:prstClr val="white"/>
                </a:solidFill>
              </a:rPr>
              <a:t>&lt;figure&gt;</a:t>
            </a:r>
          </a:p>
          <a:p>
            <a:r>
              <a:rPr lang="es-ES" sz="2400" b="1" dirty="0">
                <a:solidFill>
                  <a:prstClr val="white"/>
                </a:solidFill>
              </a:rPr>
              <a:t>&lt;</a:t>
            </a:r>
            <a:r>
              <a:rPr lang="es-ES" sz="2400" b="1" dirty="0" err="1">
                <a:solidFill>
                  <a:prstClr val="white"/>
                </a:solidFill>
              </a:rPr>
              <a:t>figcaption</a:t>
            </a:r>
            <a:r>
              <a:rPr lang="es-ES" sz="2400" b="1" dirty="0">
                <a:solidFill>
                  <a:prstClr val="white"/>
                </a:solidFill>
              </a:rPr>
              <a:t>&gt;</a:t>
            </a:r>
          </a:p>
        </p:txBody>
      </p:sp>
      <p:cxnSp>
        <p:nvCxnSpPr>
          <p:cNvPr id="9" name="Conector recto de flecha 8"/>
          <p:cNvCxnSpPr>
            <a:stCxn id="6" idx="3"/>
            <a:endCxn id="7" idx="1"/>
          </p:cNvCxnSpPr>
          <p:nvPr/>
        </p:nvCxnSpPr>
        <p:spPr>
          <a:xfrm flipV="1">
            <a:off x="3115160" y="1985291"/>
            <a:ext cx="1636828" cy="9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1031605" y="4152766"/>
            <a:ext cx="4065283"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tabLst>
                <a:tab pos="354013" algn="l"/>
              </a:tabLst>
            </a:pPr>
            <a:r>
              <a:rPr lang="es-ES" sz="1400" dirty="0">
                <a:solidFill>
                  <a:prstClr val="black"/>
                </a:solidFill>
                <a:latin typeface="Courier New" panose="02070309020205020404" pitchFamily="49" charset="0"/>
                <a:cs typeface="Courier New" panose="02070309020205020404" pitchFamily="49" charset="0"/>
              </a:rPr>
              <a:t>&lt;figure&gt;</a:t>
            </a:r>
          </a:p>
          <a:p>
            <a:pPr>
              <a:tabLst>
                <a:tab pos="354013" algn="l"/>
              </a:tabLst>
            </a:pPr>
            <a:r>
              <a:rPr lang="es-ES" sz="1400" dirty="0" smtClean="0">
                <a:solidFill>
                  <a:prstClr val="black"/>
                </a:solidFill>
                <a:latin typeface="Courier New" panose="02070309020205020404" pitchFamily="49" charset="0"/>
                <a:cs typeface="Courier New" panose="02070309020205020404" pitchFamily="49" charset="0"/>
              </a:rPr>
              <a:t>	&lt;</a:t>
            </a:r>
            <a:r>
              <a:rPr lang="es-ES" sz="1400" noProof="1" smtClean="0">
                <a:solidFill>
                  <a:prstClr val="black"/>
                </a:solidFill>
                <a:latin typeface="Courier New" panose="02070309020205020404" pitchFamily="49" charset="0"/>
                <a:cs typeface="Courier New" panose="02070309020205020404" pitchFamily="49" charset="0"/>
              </a:rPr>
              <a:t>img</a:t>
            </a:r>
            <a:r>
              <a:rPr lang="es-ES" sz="1400" dirty="0" smtClean="0">
                <a:solidFill>
                  <a:prstClr val="black"/>
                </a:solidFill>
                <a:latin typeface="Courier New" panose="02070309020205020404" pitchFamily="49" charset="0"/>
                <a:cs typeface="Courier New" panose="02070309020205020404" pitchFamily="49" charset="0"/>
              </a:rPr>
              <a:t> src=komodo.jpg </a:t>
            </a:r>
            <a:r>
              <a:rPr lang="es-ES" sz="1400" noProof="1" smtClean="0">
                <a:solidFill>
                  <a:prstClr val="black"/>
                </a:solidFill>
                <a:latin typeface="Courier New" panose="02070309020205020404" pitchFamily="49" charset="0"/>
                <a:cs typeface="Courier New" panose="02070309020205020404" pitchFamily="49" charset="0"/>
              </a:rPr>
              <a:t>alt</a:t>
            </a:r>
            <a:r>
              <a:rPr lang="es-ES" sz="1400" dirty="0" smtClean="0">
                <a:solidFill>
                  <a:prstClr val="black"/>
                </a:solidFill>
                <a:latin typeface="Courier New" panose="02070309020205020404" pitchFamily="49" charset="0"/>
                <a:cs typeface="Courier New" panose="02070309020205020404" pitchFamily="49" charset="0"/>
              </a:rPr>
              <a:t>=“Varano de Komodo mostrando la larga lengua bífida"&gt;</a:t>
            </a:r>
            <a:endParaRPr lang="es-ES" sz="1400" dirty="0">
              <a:solidFill>
                <a:prstClr val="black"/>
              </a:solidFill>
              <a:latin typeface="Courier New" panose="02070309020205020404" pitchFamily="49" charset="0"/>
              <a:cs typeface="Courier New" panose="02070309020205020404" pitchFamily="49" charset="0"/>
            </a:endParaRPr>
          </a:p>
          <a:p>
            <a:pPr>
              <a:tabLst>
                <a:tab pos="354013" algn="l"/>
              </a:tabLst>
            </a:pPr>
            <a:r>
              <a:rPr lang="es-ES" sz="1400" dirty="0" smtClean="0">
                <a:solidFill>
                  <a:prstClr val="black"/>
                </a:solidFill>
                <a:latin typeface="Courier New" panose="02070309020205020404" pitchFamily="49" charset="0"/>
                <a:cs typeface="Courier New" panose="02070309020205020404" pitchFamily="49" charset="0"/>
              </a:rPr>
              <a:t>	&lt;</a:t>
            </a:r>
            <a:r>
              <a:rPr lang="es-ES" sz="1400" noProof="1" smtClean="0">
                <a:solidFill>
                  <a:prstClr val="black"/>
                </a:solidFill>
                <a:latin typeface="Courier New" panose="02070309020205020404" pitchFamily="49" charset="0"/>
                <a:cs typeface="Courier New" panose="02070309020205020404" pitchFamily="49" charset="0"/>
              </a:rPr>
              <a:t>figcaption</a:t>
            </a:r>
            <a:r>
              <a:rPr lang="es-ES" sz="1400" dirty="0" smtClean="0">
                <a:solidFill>
                  <a:prstClr val="black"/>
                </a:solidFill>
                <a:latin typeface="Courier New" panose="02070309020205020404" pitchFamily="49" charset="0"/>
                <a:cs typeface="Courier New" panose="02070309020205020404" pitchFamily="49" charset="0"/>
              </a:rPr>
              <a:t>&gt;</a:t>
            </a:r>
          </a:p>
          <a:p>
            <a:pPr>
              <a:tabLst>
                <a:tab pos="354013" algn="l"/>
              </a:tabLst>
            </a:pPr>
            <a:r>
              <a:rPr lang="es-ES" sz="1400" dirty="0" smtClean="0">
                <a:solidFill>
                  <a:prstClr val="black"/>
                </a:solidFill>
                <a:latin typeface="Courier New" panose="02070309020205020404" pitchFamily="49" charset="0"/>
                <a:cs typeface="Courier New" panose="02070309020205020404" pitchFamily="49" charset="0"/>
              </a:rPr>
              <a:t>		Varano de Komodo</a:t>
            </a:r>
          </a:p>
          <a:p>
            <a:pPr>
              <a:tabLst>
                <a:tab pos="354013" algn="l"/>
              </a:tabLst>
            </a:pPr>
            <a:r>
              <a:rPr lang="es-ES" sz="1400" dirty="0" smtClean="0">
                <a:solidFill>
                  <a:prstClr val="black"/>
                </a:solidFill>
                <a:latin typeface="Courier New" panose="02070309020205020404" pitchFamily="49" charset="0"/>
                <a:cs typeface="Courier New" panose="02070309020205020404" pitchFamily="49" charset="0"/>
              </a:rPr>
              <a:t>	&lt;/</a:t>
            </a:r>
            <a:r>
              <a:rPr lang="es-ES" sz="1400" noProof="1" smtClean="0">
                <a:solidFill>
                  <a:prstClr val="black"/>
                </a:solidFill>
                <a:latin typeface="Courier New" panose="02070309020205020404" pitchFamily="49" charset="0"/>
                <a:cs typeface="Courier New" panose="02070309020205020404" pitchFamily="49" charset="0"/>
              </a:rPr>
              <a:t>figcaption</a:t>
            </a:r>
            <a:r>
              <a:rPr lang="es-ES" sz="1400" dirty="0" smtClean="0">
                <a:solidFill>
                  <a:prstClr val="black"/>
                </a:solidFill>
                <a:latin typeface="Courier New" panose="02070309020205020404" pitchFamily="49" charset="0"/>
                <a:cs typeface="Courier New" panose="02070309020205020404" pitchFamily="49" charset="0"/>
              </a:rPr>
              <a:t>&gt;</a:t>
            </a:r>
          </a:p>
          <a:p>
            <a:pPr>
              <a:tabLst>
                <a:tab pos="354013" algn="l"/>
              </a:tabLst>
            </a:pPr>
            <a:r>
              <a:rPr lang="es-ES" sz="1400" dirty="0" smtClean="0">
                <a:solidFill>
                  <a:prstClr val="black"/>
                </a:solidFill>
                <a:latin typeface="Courier New" panose="02070309020205020404" pitchFamily="49" charset="0"/>
                <a:cs typeface="Courier New" panose="02070309020205020404" pitchFamily="49" charset="0"/>
              </a:rPr>
              <a:t>&lt;/</a:t>
            </a:r>
            <a:r>
              <a:rPr lang="es-ES" sz="1400" dirty="0">
                <a:solidFill>
                  <a:prstClr val="black"/>
                </a:solidFill>
                <a:latin typeface="Courier New" panose="02070309020205020404" pitchFamily="49" charset="0"/>
                <a:cs typeface="Courier New" panose="02070309020205020404" pitchFamily="49" charset="0"/>
              </a:rPr>
              <a:t>figure&gt;</a:t>
            </a:r>
          </a:p>
        </p:txBody>
      </p:sp>
    </p:spTree>
    <p:extLst>
      <p:ext uri="{BB962C8B-B14F-4D97-AF65-F5344CB8AC3E}">
        <p14:creationId xmlns:p14="http://schemas.microsoft.com/office/powerpoint/2010/main" val="1284355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131412" cy="638174"/>
          </a:xfrm>
        </p:spPr>
        <p:txBody>
          <a:bodyPr/>
          <a:lstStyle/>
          <a:p>
            <a:pPr algn="ctr"/>
            <a:r>
              <a:rPr lang="es-ES" dirty="0" smtClean="0"/>
              <a:t>Importancia y cambios</a:t>
            </a:r>
            <a:endParaRPr lang="es-ES" dirty="0"/>
          </a:p>
        </p:txBody>
      </p:sp>
      <p:sp>
        <p:nvSpPr>
          <p:cNvPr id="3" name="Rectángulo 2"/>
          <p:cNvSpPr/>
          <p:nvPr/>
        </p:nvSpPr>
        <p:spPr>
          <a:xfrm>
            <a:off x="845468" y="2020406"/>
            <a:ext cx="1275432"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s-ES" sz="2400" b="1" dirty="0">
                <a:solidFill>
                  <a:prstClr val="white"/>
                </a:solidFill>
              </a:rPr>
              <a:t>&lt;</a:t>
            </a:r>
            <a:r>
              <a:rPr lang="es-ES" sz="2400" b="1" dirty="0" err="1">
                <a:solidFill>
                  <a:prstClr val="white"/>
                </a:solidFill>
              </a:rPr>
              <a:t>em</a:t>
            </a:r>
            <a:r>
              <a:rPr lang="es-ES" sz="2400" b="1" dirty="0">
                <a:solidFill>
                  <a:prstClr val="white"/>
                </a:solidFill>
              </a:rPr>
              <a:t>&gt; </a:t>
            </a:r>
          </a:p>
        </p:txBody>
      </p:sp>
      <p:sp>
        <p:nvSpPr>
          <p:cNvPr id="4" name="Rectángulo 3"/>
          <p:cNvSpPr/>
          <p:nvPr/>
        </p:nvSpPr>
        <p:spPr>
          <a:xfrm>
            <a:off x="845468" y="1435262"/>
            <a:ext cx="1275432" cy="439099"/>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a:bodyPr>
          <a:lstStyle/>
          <a:p>
            <a:r>
              <a:rPr lang="es-ES" sz="2400" b="1" dirty="0">
                <a:solidFill>
                  <a:prstClr val="white"/>
                </a:solidFill>
              </a:rPr>
              <a:t>&lt;</a:t>
            </a:r>
            <a:r>
              <a:rPr lang="es-ES" sz="2400" b="1" dirty="0" err="1">
                <a:solidFill>
                  <a:prstClr val="white"/>
                </a:solidFill>
              </a:rPr>
              <a:t>strong</a:t>
            </a:r>
            <a:r>
              <a:rPr lang="es-ES" sz="2400" b="1" dirty="0">
                <a:solidFill>
                  <a:prstClr val="white"/>
                </a:solidFill>
              </a:rPr>
              <a:t>&gt; </a:t>
            </a:r>
          </a:p>
        </p:txBody>
      </p:sp>
      <p:sp>
        <p:nvSpPr>
          <p:cNvPr id="5" name="Rectángulo 4"/>
          <p:cNvSpPr/>
          <p:nvPr/>
        </p:nvSpPr>
        <p:spPr>
          <a:xfrm>
            <a:off x="2553441" y="1476999"/>
            <a:ext cx="2927148" cy="369332"/>
          </a:xfrm>
          <a:prstGeom prst="rect">
            <a:avLst/>
          </a:prstGeom>
        </p:spPr>
        <p:txBody>
          <a:bodyPr wrap="none">
            <a:spAutoFit/>
          </a:bodyPr>
          <a:lstStyle/>
          <a:p>
            <a:r>
              <a:rPr lang="es-ES" dirty="0" smtClean="0">
                <a:solidFill>
                  <a:prstClr val="black"/>
                </a:solidFill>
              </a:rPr>
              <a:t>&lt;</a:t>
            </a:r>
            <a:r>
              <a:rPr lang="es-ES" dirty="0" err="1" smtClean="0">
                <a:solidFill>
                  <a:prstClr val="black"/>
                </a:solidFill>
              </a:rPr>
              <a:t>strong</a:t>
            </a:r>
            <a:r>
              <a:rPr lang="es-ES" dirty="0" smtClean="0">
                <a:solidFill>
                  <a:prstClr val="black"/>
                </a:solidFill>
              </a:rPr>
              <a:t>&gt;</a:t>
            </a:r>
            <a:r>
              <a:rPr lang="es-ES" b="1" dirty="0" smtClean="0">
                <a:solidFill>
                  <a:prstClr val="black"/>
                </a:solidFill>
              </a:rPr>
              <a:t>Importante</a:t>
            </a:r>
            <a:r>
              <a:rPr lang="es-ES" dirty="0" smtClean="0">
                <a:solidFill>
                  <a:prstClr val="black"/>
                </a:solidFill>
              </a:rPr>
              <a:t>&lt;/</a:t>
            </a:r>
            <a:r>
              <a:rPr lang="es-ES" dirty="0" err="1" smtClean="0">
                <a:solidFill>
                  <a:prstClr val="black"/>
                </a:solidFill>
              </a:rPr>
              <a:t>strong</a:t>
            </a:r>
            <a:r>
              <a:rPr lang="es-ES" dirty="0" smtClean="0">
                <a:solidFill>
                  <a:prstClr val="black"/>
                </a:solidFill>
              </a:rPr>
              <a:t>&gt;</a:t>
            </a:r>
            <a:endParaRPr lang="es-ES" dirty="0">
              <a:solidFill>
                <a:prstClr val="black"/>
              </a:solidFill>
            </a:endParaRPr>
          </a:p>
        </p:txBody>
      </p:sp>
      <p:sp>
        <p:nvSpPr>
          <p:cNvPr id="6" name="Rectángulo 5"/>
          <p:cNvSpPr/>
          <p:nvPr/>
        </p:nvSpPr>
        <p:spPr>
          <a:xfrm>
            <a:off x="2553441" y="2063680"/>
            <a:ext cx="1959767" cy="369332"/>
          </a:xfrm>
          <a:prstGeom prst="rect">
            <a:avLst/>
          </a:prstGeom>
        </p:spPr>
        <p:txBody>
          <a:bodyPr wrap="none">
            <a:spAutoFit/>
          </a:bodyPr>
          <a:lstStyle/>
          <a:p>
            <a:r>
              <a:rPr lang="es-ES" dirty="0" smtClean="0">
                <a:solidFill>
                  <a:prstClr val="black"/>
                </a:solidFill>
              </a:rPr>
              <a:t>&lt;</a:t>
            </a:r>
            <a:r>
              <a:rPr lang="es-ES" dirty="0" err="1" smtClean="0">
                <a:solidFill>
                  <a:prstClr val="black"/>
                </a:solidFill>
              </a:rPr>
              <a:t>em</a:t>
            </a:r>
            <a:r>
              <a:rPr lang="es-ES" dirty="0" smtClean="0">
                <a:solidFill>
                  <a:prstClr val="black"/>
                </a:solidFill>
              </a:rPr>
              <a:t>&gt;</a:t>
            </a:r>
            <a:r>
              <a:rPr lang="es-ES" i="1" dirty="0" smtClean="0">
                <a:solidFill>
                  <a:prstClr val="black"/>
                </a:solidFill>
              </a:rPr>
              <a:t>Énfasis</a:t>
            </a:r>
            <a:r>
              <a:rPr lang="es-ES" dirty="0" smtClean="0">
                <a:solidFill>
                  <a:prstClr val="black"/>
                </a:solidFill>
              </a:rPr>
              <a:t>&lt;/</a:t>
            </a:r>
            <a:r>
              <a:rPr lang="es-ES" dirty="0" err="1" smtClean="0">
                <a:solidFill>
                  <a:prstClr val="black"/>
                </a:solidFill>
              </a:rPr>
              <a:t>em</a:t>
            </a:r>
            <a:r>
              <a:rPr lang="es-ES" dirty="0" smtClean="0">
                <a:solidFill>
                  <a:prstClr val="black"/>
                </a:solidFill>
              </a:rPr>
              <a:t>&gt;</a:t>
            </a:r>
            <a:endParaRPr lang="es-ES" dirty="0">
              <a:solidFill>
                <a:prstClr val="black"/>
              </a:solidFill>
            </a:endParaRPr>
          </a:p>
        </p:txBody>
      </p:sp>
      <p:sp>
        <p:nvSpPr>
          <p:cNvPr id="7" name="CuadroTexto 6"/>
          <p:cNvSpPr txBox="1"/>
          <p:nvPr/>
        </p:nvSpPr>
        <p:spPr>
          <a:xfrm>
            <a:off x="2553441" y="4278690"/>
            <a:ext cx="2291333" cy="369332"/>
          </a:xfrm>
          <a:prstGeom prst="rect">
            <a:avLst/>
          </a:prstGeom>
          <a:noFill/>
        </p:spPr>
        <p:txBody>
          <a:bodyPr wrap="none" rtlCol="0">
            <a:spAutoFit/>
          </a:bodyPr>
          <a:lstStyle/>
          <a:p>
            <a:r>
              <a:rPr lang="es-ES" dirty="0" smtClean="0">
                <a:solidFill>
                  <a:prstClr val="black"/>
                </a:solidFill>
              </a:rPr>
              <a:t>&lt;</a:t>
            </a:r>
            <a:r>
              <a:rPr lang="es-ES" dirty="0" err="1" smtClean="0">
                <a:solidFill>
                  <a:prstClr val="black"/>
                </a:solidFill>
              </a:rPr>
              <a:t>ins</a:t>
            </a:r>
            <a:r>
              <a:rPr lang="es-ES" dirty="0" smtClean="0">
                <a:solidFill>
                  <a:prstClr val="black"/>
                </a:solidFill>
              </a:rPr>
              <a:t>&gt;</a:t>
            </a:r>
            <a:r>
              <a:rPr lang="es-ES" u="sng" dirty="0" smtClean="0">
                <a:solidFill>
                  <a:prstClr val="black"/>
                </a:solidFill>
              </a:rPr>
              <a:t>en lugar de</a:t>
            </a:r>
            <a:r>
              <a:rPr lang="es-ES" dirty="0" smtClean="0">
                <a:solidFill>
                  <a:prstClr val="black"/>
                </a:solidFill>
              </a:rPr>
              <a:t>&lt;/</a:t>
            </a:r>
            <a:r>
              <a:rPr lang="es-ES" dirty="0" err="1" smtClean="0">
                <a:solidFill>
                  <a:prstClr val="black"/>
                </a:solidFill>
              </a:rPr>
              <a:t>ins</a:t>
            </a:r>
            <a:r>
              <a:rPr lang="es-ES" dirty="0" smtClean="0">
                <a:solidFill>
                  <a:prstClr val="black"/>
                </a:solidFill>
              </a:rPr>
              <a:t>&gt;</a:t>
            </a:r>
            <a:endParaRPr lang="es-ES" dirty="0">
              <a:solidFill>
                <a:prstClr val="black"/>
              </a:solidFill>
            </a:endParaRPr>
          </a:p>
        </p:txBody>
      </p:sp>
      <p:sp>
        <p:nvSpPr>
          <p:cNvPr id="8" name="CuadroTexto 7"/>
          <p:cNvSpPr txBox="1"/>
          <p:nvPr/>
        </p:nvSpPr>
        <p:spPr>
          <a:xfrm>
            <a:off x="2553441" y="4862417"/>
            <a:ext cx="2731838" cy="369332"/>
          </a:xfrm>
          <a:prstGeom prst="rect">
            <a:avLst/>
          </a:prstGeom>
          <a:noFill/>
        </p:spPr>
        <p:txBody>
          <a:bodyPr wrap="none" rtlCol="0">
            <a:spAutoFit/>
          </a:bodyPr>
          <a:lstStyle/>
          <a:p>
            <a:r>
              <a:rPr lang="es-ES" dirty="0" smtClean="0">
                <a:solidFill>
                  <a:prstClr val="black"/>
                </a:solidFill>
              </a:rPr>
              <a:t>&lt;del&gt;</a:t>
            </a:r>
            <a:r>
              <a:rPr lang="es-ES" strike="sngStrike" dirty="0" err="1" smtClean="0">
                <a:solidFill>
                  <a:prstClr val="black"/>
                </a:solidFill>
              </a:rPr>
              <a:t>Tsustituido</a:t>
            </a:r>
            <a:r>
              <a:rPr lang="es-ES" strike="sngStrike" dirty="0" smtClean="0">
                <a:solidFill>
                  <a:prstClr val="black"/>
                </a:solidFill>
              </a:rPr>
              <a:t> por </a:t>
            </a:r>
            <a:r>
              <a:rPr lang="es-ES" dirty="0" smtClean="0">
                <a:solidFill>
                  <a:prstClr val="black"/>
                </a:solidFill>
              </a:rPr>
              <a:t>&lt;/del&gt;</a:t>
            </a:r>
            <a:endParaRPr lang="es-ES" dirty="0">
              <a:solidFill>
                <a:prstClr val="black"/>
              </a:solidFill>
            </a:endParaRPr>
          </a:p>
        </p:txBody>
      </p:sp>
      <p:sp>
        <p:nvSpPr>
          <p:cNvPr id="9" name="Rectángulo 8"/>
          <p:cNvSpPr/>
          <p:nvPr/>
        </p:nvSpPr>
        <p:spPr>
          <a:xfrm>
            <a:off x="845468" y="4232524"/>
            <a:ext cx="1275432"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s-ES" sz="2400" b="1" dirty="0">
                <a:solidFill>
                  <a:prstClr val="white"/>
                </a:solidFill>
              </a:rPr>
              <a:t>&lt;</a:t>
            </a:r>
            <a:r>
              <a:rPr lang="es-ES" sz="2400" b="1" dirty="0" err="1">
                <a:solidFill>
                  <a:prstClr val="white"/>
                </a:solidFill>
              </a:rPr>
              <a:t>ins</a:t>
            </a:r>
            <a:r>
              <a:rPr lang="es-ES" sz="2400" b="1" dirty="0">
                <a:solidFill>
                  <a:prstClr val="white"/>
                </a:solidFill>
              </a:rPr>
              <a:t>&gt; </a:t>
            </a:r>
          </a:p>
        </p:txBody>
      </p:sp>
      <p:sp>
        <p:nvSpPr>
          <p:cNvPr id="10" name="Rectángulo 9"/>
          <p:cNvSpPr/>
          <p:nvPr/>
        </p:nvSpPr>
        <p:spPr>
          <a:xfrm>
            <a:off x="845468" y="4827534"/>
            <a:ext cx="1275432" cy="439099"/>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r>
              <a:rPr lang="es-ES" sz="2400" b="1" dirty="0">
                <a:solidFill>
                  <a:prstClr val="white"/>
                </a:solidFill>
              </a:rPr>
              <a:t>&lt;del&gt; </a:t>
            </a:r>
          </a:p>
        </p:txBody>
      </p:sp>
      <p:sp>
        <p:nvSpPr>
          <p:cNvPr id="11" name="Rectángulo 10"/>
          <p:cNvSpPr/>
          <p:nvPr/>
        </p:nvSpPr>
        <p:spPr>
          <a:xfrm>
            <a:off x="924576" y="2662330"/>
            <a:ext cx="7294848" cy="1200329"/>
          </a:xfrm>
          <a:prstGeom prst="rect">
            <a:avLst/>
          </a:prstGeom>
        </p:spPr>
        <p:txBody>
          <a:bodyPr wrap="square">
            <a:spAutoFit/>
          </a:bodyPr>
          <a:lstStyle/>
          <a:p>
            <a:pPr marL="285750" indent="-285750">
              <a:buFont typeface="Arial" panose="020B0604020202020204" pitchFamily="34" charset="0"/>
              <a:buChar char="•"/>
            </a:pPr>
            <a:r>
              <a:rPr lang="es-ES" dirty="0">
                <a:solidFill>
                  <a:prstClr val="black"/>
                </a:solidFill>
              </a:rPr>
              <a:t>&lt;</a:t>
            </a:r>
            <a:r>
              <a:rPr lang="es-ES" dirty="0" err="1" smtClean="0">
                <a:solidFill>
                  <a:prstClr val="black"/>
                </a:solidFill>
              </a:rPr>
              <a:t>Strong</a:t>
            </a:r>
            <a:r>
              <a:rPr lang="es-ES" dirty="0" smtClean="0">
                <a:solidFill>
                  <a:prstClr val="black"/>
                </a:solidFill>
              </a:rPr>
              <a:t>&gt; indica un elemento de mayor importancia en el contexto</a:t>
            </a:r>
          </a:p>
          <a:p>
            <a:pPr marL="285750" indent="-285750">
              <a:buFont typeface="Arial" panose="020B0604020202020204" pitchFamily="34" charset="0"/>
              <a:buChar char="•"/>
            </a:pPr>
            <a:r>
              <a:rPr lang="es-ES" dirty="0" smtClean="0">
                <a:solidFill>
                  <a:prstClr val="black"/>
                </a:solidFill>
              </a:rPr>
              <a:t>&lt;</a:t>
            </a:r>
            <a:r>
              <a:rPr lang="es-ES" dirty="0" err="1" smtClean="0">
                <a:solidFill>
                  <a:prstClr val="black"/>
                </a:solidFill>
              </a:rPr>
              <a:t>em</a:t>
            </a:r>
            <a:r>
              <a:rPr lang="es-ES" dirty="0" smtClean="0">
                <a:solidFill>
                  <a:prstClr val="black"/>
                </a:solidFill>
              </a:rPr>
              <a:t>&gt;, </a:t>
            </a:r>
            <a:r>
              <a:rPr lang="en-US" i="1" dirty="0" smtClean="0">
                <a:solidFill>
                  <a:prstClr val="black"/>
                </a:solidFill>
              </a:rPr>
              <a:t>Emphasis</a:t>
            </a:r>
            <a:r>
              <a:rPr lang="es-ES" dirty="0">
                <a:solidFill>
                  <a:prstClr val="black"/>
                </a:solidFill>
              </a:rPr>
              <a:t> </a:t>
            </a:r>
            <a:r>
              <a:rPr lang="es-ES" dirty="0" smtClean="0">
                <a:solidFill>
                  <a:prstClr val="black"/>
                </a:solidFill>
              </a:rPr>
              <a:t>indica un elemento en el que se pone el énfasis lingüístico, pudiendo así introducirse cambios sutiles en el significado de una sentencia</a:t>
            </a:r>
            <a:endParaRPr lang="es-ES" dirty="0">
              <a:solidFill>
                <a:prstClr val="black"/>
              </a:solidFill>
            </a:endParaRPr>
          </a:p>
        </p:txBody>
      </p:sp>
      <p:sp>
        <p:nvSpPr>
          <p:cNvPr id="16" name="CuadroTexto 15"/>
          <p:cNvSpPr txBox="1"/>
          <p:nvPr/>
        </p:nvSpPr>
        <p:spPr>
          <a:xfrm>
            <a:off x="865784" y="5647780"/>
            <a:ext cx="7294848" cy="646331"/>
          </a:xfrm>
          <a:prstGeom prst="rect">
            <a:avLst/>
          </a:prstGeom>
          <a:noFill/>
        </p:spPr>
        <p:txBody>
          <a:bodyPr wrap="square" rtlCol="0">
            <a:spAutoFit/>
          </a:bodyPr>
          <a:lstStyle/>
          <a:p>
            <a:pPr marL="285750" indent="-285750">
              <a:buFont typeface="Arial" panose="020B0604020202020204" pitchFamily="34" charset="0"/>
              <a:buChar char="•"/>
            </a:pPr>
            <a:r>
              <a:rPr lang="es-ES" dirty="0" smtClean="0">
                <a:solidFill>
                  <a:prstClr val="black"/>
                </a:solidFill>
              </a:rPr>
              <a:t>Muestran el contenido que se ha insertado (</a:t>
            </a:r>
            <a:r>
              <a:rPr lang="en-US" u="sng" dirty="0" smtClean="0">
                <a:solidFill>
                  <a:prstClr val="black"/>
                </a:solidFill>
              </a:rPr>
              <a:t>Instead)</a:t>
            </a:r>
            <a:r>
              <a:rPr lang="en-US" dirty="0" smtClean="0">
                <a:solidFill>
                  <a:prstClr val="black"/>
                </a:solidFill>
              </a:rPr>
              <a:t> en </a:t>
            </a:r>
            <a:r>
              <a:rPr lang="es-ES" dirty="0" smtClean="0">
                <a:solidFill>
                  <a:prstClr val="black"/>
                </a:solidFill>
              </a:rPr>
              <a:t>lugar de </a:t>
            </a:r>
            <a:r>
              <a:rPr lang="es-ES" dirty="0">
                <a:solidFill>
                  <a:prstClr val="black"/>
                </a:solidFill>
              </a:rPr>
              <a:t>otro, que por tanto se </a:t>
            </a:r>
            <a:r>
              <a:rPr lang="es-ES" dirty="0" smtClean="0">
                <a:solidFill>
                  <a:prstClr val="black"/>
                </a:solidFill>
              </a:rPr>
              <a:t>elimina (</a:t>
            </a:r>
            <a:r>
              <a:rPr lang="en-US" strike="sngStrike" dirty="0" smtClean="0">
                <a:solidFill>
                  <a:prstClr val="black"/>
                </a:solidFill>
              </a:rPr>
              <a:t>Deleted</a:t>
            </a:r>
            <a:r>
              <a:rPr lang="es-ES" dirty="0" smtClean="0">
                <a:solidFill>
                  <a:prstClr val="black"/>
                </a:solidFill>
              </a:rPr>
              <a:t>). </a:t>
            </a:r>
            <a:endParaRPr lang="es-ES" dirty="0">
              <a:solidFill>
                <a:prstClr val="black"/>
              </a:solidFill>
            </a:endParaRPr>
          </a:p>
        </p:txBody>
      </p:sp>
      <p:pic>
        <p:nvPicPr>
          <p:cNvPr id="13" name="Imagen 12"/>
          <p:cNvPicPr>
            <a:picLocks noChangeAspect="1"/>
          </p:cNvPicPr>
          <p:nvPr/>
        </p:nvPicPr>
        <p:blipFill>
          <a:blip r:embed="rId3"/>
          <a:stretch>
            <a:fillRect/>
          </a:stretch>
        </p:blipFill>
        <p:spPr>
          <a:xfrm>
            <a:off x="7760062" y="202162"/>
            <a:ext cx="801139" cy="801139"/>
          </a:xfrm>
          <a:prstGeom prst="rect">
            <a:avLst/>
          </a:prstGeom>
        </p:spPr>
      </p:pic>
    </p:spTree>
    <p:extLst>
      <p:ext uri="{BB962C8B-B14F-4D97-AF65-F5344CB8AC3E}">
        <p14:creationId xmlns:p14="http://schemas.microsoft.com/office/powerpoint/2010/main" val="12925045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5204" y="271341"/>
            <a:ext cx="7154858" cy="1081875"/>
          </a:xfrm>
        </p:spPr>
        <p:txBody>
          <a:bodyPr vert="horz" lIns="91440" tIns="45720" rIns="91440" bIns="45720" rtlCol="0" anchor="ctr">
            <a:normAutofit fontScale="90000"/>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Etiquetas redefinidas como “semánticas” (1)</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27" name="Rectángulo 26"/>
          <p:cNvSpPr/>
          <p:nvPr/>
        </p:nvSpPr>
        <p:spPr>
          <a:xfrm>
            <a:off x="779300" y="4038719"/>
            <a:ext cx="1130060"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s-ES" sz="2400" b="1" dirty="0">
                <a:solidFill>
                  <a:prstClr val="white"/>
                </a:solidFill>
              </a:rPr>
              <a:t>&lt;i&gt; </a:t>
            </a:r>
          </a:p>
        </p:txBody>
      </p:sp>
      <p:sp>
        <p:nvSpPr>
          <p:cNvPr id="30" name="Rectángulo 29"/>
          <p:cNvSpPr/>
          <p:nvPr/>
        </p:nvSpPr>
        <p:spPr>
          <a:xfrm>
            <a:off x="779300" y="1628887"/>
            <a:ext cx="1130060" cy="439099"/>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r>
              <a:rPr lang="es-ES" sz="2400" b="1" dirty="0">
                <a:solidFill>
                  <a:prstClr val="white"/>
                </a:solidFill>
              </a:rPr>
              <a:t>&lt;b&gt; </a:t>
            </a:r>
          </a:p>
        </p:txBody>
      </p:sp>
      <p:sp>
        <p:nvSpPr>
          <p:cNvPr id="33" name="Rectángulo 32"/>
          <p:cNvSpPr/>
          <p:nvPr/>
        </p:nvSpPr>
        <p:spPr>
          <a:xfrm>
            <a:off x="2195956" y="1663770"/>
            <a:ext cx="2935740" cy="369332"/>
          </a:xfrm>
          <a:prstGeom prst="rect">
            <a:avLst/>
          </a:prstGeom>
        </p:spPr>
        <p:txBody>
          <a:bodyPr wrap="none">
            <a:spAutoFit/>
          </a:bodyPr>
          <a:lstStyle/>
          <a:p>
            <a:r>
              <a:rPr lang="es-ES" dirty="0" smtClean="0">
                <a:solidFill>
                  <a:prstClr val="black"/>
                </a:solidFill>
              </a:rPr>
              <a:t>destacado con </a:t>
            </a:r>
            <a:r>
              <a:rPr lang="es-ES" dirty="0">
                <a:solidFill>
                  <a:prstClr val="black"/>
                </a:solidFill>
              </a:rPr>
              <a:t>fines utilitarios</a:t>
            </a:r>
          </a:p>
        </p:txBody>
      </p:sp>
      <p:sp>
        <p:nvSpPr>
          <p:cNvPr id="34" name="Rectángulo 33"/>
          <p:cNvSpPr/>
          <p:nvPr/>
        </p:nvSpPr>
        <p:spPr>
          <a:xfrm>
            <a:off x="2195956" y="3946384"/>
            <a:ext cx="3790316" cy="646331"/>
          </a:xfrm>
          <a:prstGeom prst="rect">
            <a:avLst/>
          </a:prstGeom>
        </p:spPr>
        <p:txBody>
          <a:bodyPr wrap="square">
            <a:spAutoFit/>
          </a:bodyPr>
          <a:lstStyle/>
          <a:p>
            <a:r>
              <a:rPr lang="es-ES" dirty="0">
                <a:solidFill>
                  <a:prstClr val="black"/>
                </a:solidFill>
              </a:rPr>
              <a:t>calidad diferente de </a:t>
            </a:r>
            <a:r>
              <a:rPr lang="es-ES" dirty="0" smtClean="0">
                <a:solidFill>
                  <a:prstClr val="black"/>
                </a:solidFill>
              </a:rPr>
              <a:t>texto, incluyendo cambio </a:t>
            </a:r>
            <a:r>
              <a:rPr lang="es-ES" dirty="0">
                <a:solidFill>
                  <a:prstClr val="black"/>
                </a:solidFill>
              </a:rPr>
              <a:t>de tono o de estado de </a:t>
            </a:r>
            <a:r>
              <a:rPr lang="es-ES" dirty="0" smtClean="0">
                <a:solidFill>
                  <a:prstClr val="black"/>
                </a:solidFill>
              </a:rPr>
              <a:t>ánimo; </a:t>
            </a:r>
            <a:endParaRPr lang="es-ES" dirty="0">
              <a:solidFill>
                <a:prstClr val="black"/>
              </a:solidFill>
            </a:endParaRPr>
          </a:p>
        </p:txBody>
      </p:sp>
      <p:sp>
        <p:nvSpPr>
          <p:cNvPr id="4" name="Rectángulo 3"/>
          <p:cNvSpPr/>
          <p:nvPr/>
        </p:nvSpPr>
        <p:spPr>
          <a:xfrm>
            <a:off x="1495000" y="2263637"/>
            <a:ext cx="6795560" cy="1323439"/>
          </a:xfrm>
          <a:prstGeom prst="rect">
            <a:avLst/>
          </a:prstGeom>
        </p:spPr>
        <p:txBody>
          <a:bodyPr wrap="square">
            <a:spAutoFit/>
          </a:bodyPr>
          <a:lstStyle/>
          <a:p>
            <a:r>
              <a:rPr lang="es-ES" sz="1600" dirty="0">
                <a:solidFill>
                  <a:prstClr val="black"/>
                </a:solidFill>
              </a:rPr>
              <a:t>fragmento de texto del que se llama la atención con fines utilitarios sin concederle ninguna importancia extra y sin que implique ningún cambio de tono o de estado de ánimo.</a:t>
            </a:r>
          </a:p>
          <a:p>
            <a:r>
              <a:rPr lang="es-ES" sz="1600" dirty="0" err="1">
                <a:solidFill>
                  <a:prstClr val="black"/>
                </a:solidFill>
              </a:rPr>
              <a:t>E.g</a:t>
            </a:r>
            <a:r>
              <a:rPr lang="es-ES" sz="1600" dirty="0">
                <a:solidFill>
                  <a:prstClr val="black"/>
                </a:solidFill>
              </a:rPr>
              <a:t> palabras clave en el resumen de un documento, nombres de producto, palabras procesables en el software interactivo orientado a texto…</a:t>
            </a:r>
          </a:p>
        </p:txBody>
      </p:sp>
      <p:sp>
        <p:nvSpPr>
          <p:cNvPr id="5" name="Rectángulo 4"/>
          <p:cNvSpPr/>
          <p:nvPr/>
        </p:nvSpPr>
        <p:spPr>
          <a:xfrm>
            <a:off x="1495000" y="4727366"/>
            <a:ext cx="6492500" cy="1323439"/>
          </a:xfrm>
          <a:prstGeom prst="rect">
            <a:avLst/>
          </a:prstGeom>
        </p:spPr>
        <p:txBody>
          <a:bodyPr wrap="square">
            <a:spAutoFit/>
          </a:bodyPr>
          <a:lstStyle/>
          <a:p>
            <a:r>
              <a:rPr lang="es-ES" sz="1600" dirty="0">
                <a:solidFill>
                  <a:prstClr val="black"/>
                </a:solidFill>
              </a:rPr>
              <a:t>fragmento de texto que implique un cambio de tono o de estado de ánimo, o cualquier otra desviación de la  prosa normal que en cualquier manera indique una calidad diferente de texto.,</a:t>
            </a:r>
          </a:p>
          <a:p>
            <a:r>
              <a:rPr lang="es-ES" sz="1600" dirty="0" err="1">
                <a:solidFill>
                  <a:prstClr val="black"/>
                </a:solidFill>
              </a:rPr>
              <a:t>E.g</a:t>
            </a:r>
            <a:r>
              <a:rPr lang="es-ES" sz="1600" dirty="0">
                <a:solidFill>
                  <a:prstClr val="black"/>
                </a:solidFill>
              </a:rPr>
              <a:t>. una designación taxonómica, un término técnico, una frase idiomática en otro lenguaje, un pensamiento  o un nombre de barco</a:t>
            </a:r>
            <a:r>
              <a:rPr lang="es-ES" sz="1600" dirty="0" smtClean="0">
                <a:solidFill>
                  <a:prstClr val="black"/>
                </a:solidFill>
              </a:rPr>
              <a:t>.</a:t>
            </a:r>
            <a:endParaRPr lang="es-ES" sz="1600" dirty="0">
              <a:solidFill>
                <a:prstClr val="black"/>
              </a:solidFill>
            </a:endParaRPr>
          </a:p>
        </p:txBody>
      </p:sp>
      <p:pic>
        <p:nvPicPr>
          <p:cNvPr id="9" name="Imagen 8"/>
          <p:cNvPicPr>
            <a:picLocks noChangeAspect="1"/>
          </p:cNvPicPr>
          <p:nvPr/>
        </p:nvPicPr>
        <p:blipFill>
          <a:blip r:embed="rId3"/>
          <a:stretch>
            <a:fillRect/>
          </a:stretch>
        </p:blipFill>
        <p:spPr>
          <a:xfrm>
            <a:off x="7760062" y="202162"/>
            <a:ext cx="801139" cy="801139"/>
          </a:xfrm>
          <a:prstGeom prst="rect">
            <a:avLst/>
          </a:prstGeom>
        </p:spPr>
      </p:pic>
    </p:spTree>
    <p:extLst>
      <p:ext uri="{BB962C8B-B14F-4D97-AF65-F5344CB8AC3E}">
        <p14:creationId xmlns:p14="http://schemas.microsoft.com/office/powerpoint/2010/main" val="1244335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5204" y="271341"/>
            <a:ext cx="7886700" cy="1081875"/>
          </a:xfrm>
        </p:spPr>
        <p:txBody>
          <a:bodyPr vert="horz" lIns="91440" tIns="45720" rIns="91440" bIns="45720" rtlCol="0" anchor="ctr">
            <a:normAutofit fontScale="90000"/>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Etiquetas redefinidas como “semánticas” (2)</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11" name="Rectángulo 10"/>
          <p:cNvSpPr/>
          <p:nvPr/>
        </p:nvSpPr>
        <p:spPr>
          <a:xfrm>
            <a:off x="1029320" y="2072775"/>
            <a:ext cx="2490810" cy="369332"/>
          </a:xfrm>
          <a:prstGeom prst="rect">
            <a:avLst/>
          </a:prstGeom>
        </p:spPr>
        <p:txBody>
          <a:bodyPr wrap="none">
            <a:spAutoFit/>
          </a:bodyPr>
          <a:lstStyle/>
          <a:p>
            <a:r>
              <a:rPr lang="es-ES" dirty="0" smtClean="0">
                <a:solidFill>
                  <a:prstClr val="black"/>
                </a:solidFill>
              </a:rPr>
              <a:t>antiguas etiquetas físicas</a:t>
            </a:r>
          </a:p>
        </p:txBody>
      </p:sp>
      <p:sp>
        <p:nvSpPr>
          <p:cNvPr id="38" name="Rectángulo 37"/>
          <p:cNvSpPr/>
          <p:nvPr/>
        </p:nvSpPr>
        <p:spPr>
          <a:xfrm>
            <a:off x="5225384" y="1952060"/>
            <a:ext cx="2938210" cy="923330"/>
          </a:xfrm>
          <a:prstGeom prst="rect">
            <a:avLst/>
          </a:prstGeom>
        </p:spPr>
        <p:txBody>
          <a:bodyPr wrap="square">
            <a:spAutoFit/>
          </a:bodyPr>
          <a:lstStyle/>
          <a:p>
            <a:r>
              <a:rPr lang="es-ES" dirty="0" smtClean="0">
                <a:solidFill>
                  <a:prstClr val="black"/>
                </a:solidFill>
              </a:rPr>
              <a:t>redefinidas con el carácter descriptivo o semántico propio de la idea del HTML</a:t>
            </a:r>
            <a:endParaRPr lang="es-ES" dirty="0">
              <a:solidFill>
                <a:prstClr val="black"/>
              </a:solidFill>
            </a:endParaRPr>
          </a:p>
        </p:txBody>
      </p:sp>
      <p:cxnSp>
        <p:nvCxnSpPr>
          <p:cNvPr id="40" name="Conector recto de flecha 39"/>
          <p:cNvCxnSpPr/>
          <p:nvPr/>
        </p:nvCxnSpPr>
        <p:spPr>
          <a:xfrm>
            <a:off x="3755585" y="2257441"/>
            <a:ext cx="865753" cy="5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CuadroTexto 35"/>
          <p:cNvSpPr txBox="1"/>
          <p:nvPr/>
        </p:nvSpPr>
        <p:spPr>
          <a:xfrm>
            <a:off x="2753723" y="3099296"/>
            <a:ext cx="5563254" cy="369332"/>
          </a:xfrm>
          <a:prstGeom prst="rect">
            <a:avLst/>
          </a:prstGeom>
          <a:noFill/>
        </p:spPr>
        <p:txBody>
          <a:bodyPr wrap="none" rtlCol="0">
            <a:spAutoFit/>
          </a:bodyPr>
          <a:lstStyle/>
          <a:p>
            <a:r>
              <a:rPr lang="es-ES" dirty="0" smtClean="0">
                <a:solidFill>
                  <a:prstClr val="black"/>
                </a:solidFill>
              </a:rPr>
              <a:t>texto escrito de forma incorrecta; nombres propios chinos</a:t>
            </a:r>
            <a:endParaRPr lang="es-ES" dirty="0">
              <a:solidFill>
                <a:prstClr val="black"/>
              </a:solidFill>
            </a:endParaRPr>
          </a:p>
        </p:txBody>
      </p:sp>
      <p:sp>
        <p:nvSpPr>
          <p:cNvPr id="37" name="CuadroTexto 36"/>
          <p:cNvSpPr txBox="1"/>
          <p:nvPr/>
        </p:nvSpPr>
        <p:spPr>
          <a:xfrm>
            <a:off x="2753723" y="3717621"/>
            <a:ext cx="4208844" cy="369332"/>
          </a:xfrm>
          <a:prstGeom prst="rect">
            <a:avLst/>
          </a:prstGeom>
          <a:noFill/>
        </p:spPr>
        <p:txBody>
          <a:bodyPr wrap="none" rtlCol="0">
            <a:spAutoFit/>
          </a:bodyPr>
          <a:lstStyle/>
          <a:p>
            <a:r>
              <a:rPr lang="es-ES" dirty="0" smtClean="0">
                <a:solidFill>
                  <a:prstClr val="black"/>
                </a:solidFill>
              </a:rPr>
              <a:t>Elemento </a:t>
            </a:r>
            <a:r>
              <a:rPr lang="es-ES" dirty="0">
                <a:solidFill>
                  <a:prstClr val="black"/>
                </a:solidFill>
              </a:rPr>
              <a:t>que ya no es </a:t>
            </a:r>
            <a:r>
              <a:rPr lang="es-ES" dirty="0" smtClean="0">
                <a:solidFill>
                  <a:prstClr val="black"/>
                </a:solidFill>
              </a:rPr>
              <a:t>correcto o relevante</a:t>
            </a:r>
            <a:endParaRPr lang="es-ES" dirty="0">
              <a:solidFill>
                <a:prstClr val="black"/>
              </a:solidFill>
            </a:endParaRPr>
          </a:p>
        </p:txBody>
      </p:sp>
      <p:sp>
        <p:nvSpPr>
          <p:cNvPr id="41" name="Rectángulo 40"/>
          <p:cNvSpPr/>
          <p:nvPr/>
        </p:nvSpPr>
        <p:spPr>
          <a:xfrm>
            <a:off x="1337067" y="3053129"/>
            <a:ext cx="1130060"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s-ES" sz="2400" b="1" dirty="0">
                <a:solidFill>
                  <a:prstClr val="white"/>
                </a:solidFill>
              </a:rPr>
              <a:t>&lt;u&gt; </a:t>
            </a:r>
          </a:p>
        </p:txBody>
      </p:sp>
      <p:sp>
        <p:nvSpPr>
          <p:cNvPr id="42" name="Rectángulo 41"/>
          <p:cNvSpPr/>
          <p:nvPr/>
        </p:nvSpPr>
        <p:spPr>
          <a:xfrm>
            <a:off x="1337067" y="3682738"/>
            <a:ext cx="1130060" cy="439099"/>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r>
              <a:rPr lang="es-ES" sz="2400" b="1" dirty="0">
                <a:solidFill>
                  <a:prstClr val="white"/>
                </a:solidFill>
              </a:rPr>
              <a:t>&lt;s&gt; </a:t>
            </a:r>
          </a:p>
        </p:txBody>
      </p:sp>
      <p:sp>
        <p:nvSpPr>
          <p:cNvPr id="45" name="CuadroTexto 44"/>
          <p:cNvSpPr txBox="1"/>
          <p:nvPr/>
        </p:nvSpPr>
        <p:spPr>
          <a:xfrm>
            <a:off x="2753723" y="4335946"/>
            <a:ext cx="4634859" cy="369332"/>
          </a:xfrm>
          <a:prstGeom prst="rect">
            <a:avLst/>
          </a:prstGeom>
          <a:noFill/>
        </p:spPr>
        <p:txBody>
          <a:bodyPr wrap="none" rtlCol="0">
            <a:spAutoFit/>
          </a:bodyPr>
          <a:lstStyle/>
          <a:p>
            <a:r>
              <a:rPr lang="es-ES" dirty="0">
                <a:solidFill>
                  <a:prstClr val="black"/>
                </a:solidFill>
              </a:rPr>
              <a:t>comentarios secundarios como la letra pequeña</a:t>
            </a:r>
          </a:p>
        </p:txBody>
      </p:sp>
      <p:sp>
        <p:nvSpPr>
          <p:cNvPr id="50" name="Rectángulo 49"/>
          <p:cNvSpPr/>
          <p:nvPr/>
        </p:nvSpPr>
        <p:spPr>
          <a:xfrm>
            <a:off x="1337067" y="4289780"/>
            <a:ext cx="1148432"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a:bodyPr>
          <a:lstStyle/>
          <a:p>
            <a:r>
              <a:rPr lang="es-ES" sz="2400" b="1" dirty="0">
                <a:solidFill>
                  <a:prstClr val="white"/>
                </a:solidFill>
              </a:rPr>
              <a:t>&lt;</a:t>
            </a:r>
            <a:r>
              <a:rPr lang="es-ES" sz="2400" b="1" dirty="0" err="1">
                <a:solidFill>
                  <a:prstClr val="white"/>
                </a:solidFill>
              </a:rPr>
              <a:t>small</a:t>
            </a:r>
            <a:r>
              <a:rPr lang="es-ES" sz="2400" b="1" dirty="0">
                <a:solidFill>
                  <a:prstClr val="white"/>
                </a:solidFill>
              </a:rPr>
              <a:t>&gt; </a:t>
            </a:r>
          </a:p>
        </p:txBody>
      </p:sp>
      <p:sp>
        <p:nvSpPr>
          <p:cNvPr id="18" name="Rectángulo 17"/>
          <p:cNvSpPr/>
          <p:nvPr/>
        </p:nvSpPr>
        <p:spPr>
          <a:xfrm>
            <a:off x="1355440" y="5577960"/>
            <a:ext cx="945232"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s-ES" sz="2400" b="1" dirty="0">
                <a:solidFill>
                  <a:prstClr val="white"/>
                </a:solidFill>
              </a:rPr>
              <a:t>&lt;sub&gt;</a:t>
            </a:r>
          </a:p>
        </p:txBody>
      </p:sp>
      <p:sp>
        <p:nvSpPr>
          <p:cNvPr id="19" name="Rectángulo 18"/>
          <p:cNvSpPr/>
          <p:nvPr/>
        </p:nvSpPr>
        <p:spPr>
          <a:xfrm>
            <a:off x="1355439" y="5000438"/>
            <a:ext cx="945233"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s-ES" sz="2400" b="1" dirty="0">
                <a:solidFill>
                  <a:prstClr val="white"/>
                </a:solidFill>
              </a:rPr>
              <a:t>&lt;</a:t>
            </a:r>
            <a:r>
              <a:rPr lang="es-ES" sz="2400" b="1" dirty="0" err="1">
                <a:solidFill>
                  <a:prstClr val="white"/>
                </a:solidFill>
              </a:rPr>
              <a:t>sup</a:t>
            </a:r>
            <a:r>
              <a:rPr lang="es-ES" sz="2400" b="1" dirty="0">
                <a:solidFill>
                  <a:prstClr val="white"/>
                </a:solidFill>
              </a:rPr>
              <a:t>&gt;</a:t>
            </a:r>
          </a:p>
        </p:txBody>
      </p:sp>
      <p:sp>
        <p:nvSpPr>
          <p:cNvPr id="3" name="Rectángulo 2"/>
          <p:cNvSpPr/>
          <p:nvPr/>
        </p:nvSpPr>
        <p:spPr>
          <a:xfrm>
            <a:off x="2753723" y="5119152"/>
            <a:ext cx="4397576" cy="646331"/>
          </a:xfrm>
          <a:prstGeom prst="rect">
            <a:avLst/>
          </a:prstGeom>
        </p:spPr>
        <p:txBody>
          <a:bodyPr wrap="square">
            <a:spAutoFit/>
          </a:bodyPr>
          <a:lstStyle/>
          <a:p>
            <a:r>
              <a:rPr lang="es-ES" dirty="0">
                <a:solidFill>
                  <a:prstClr val="black"/>
                </a:solidFill>
              </a:rPr>
              <a:t>superíndices y subíndices para convenciones tipográficas con significados específicos</a:t>
            </a:r>
          </a:p>
        </p:txBody>
      </p:sp>
      <p:pic>
        <p:nvPicPr>
          <p:cNvPr id="15" name="Imagen 14"/>
          <p:cNvPicPr>
            <a:picLocks noChangeAspect="1"/>
          </p:cNvPicPr>
          <p:nvPr/>
        </p:nvPicPr>
        <p:blipFill>
          <a:blip r:embed="rId3"/>
          <a:stretch>
            <a:fillRect/>
          </a:stretch>
        </p:blipFill>
        <p:spPr>
          <a:xfrm>
            <a:off x="7760062" y="202162"/>
            <a:ext cx="801139" cy="801139"/>
          </a:xfrm>
          <a:prstGeom prst="rect">
            <a:avLst/>
          </a:prstGeom>
        </p:spPr>
      </p:pic>
    </p:spTree>
    <p:extLst>
      <p:ext uri="{BB962C8B-B14F-4D97-AF65-F5344CB8AC3E}">
        <p14:creationId xmlns:p14="http://schemas.microsoft.com/office/powerpoint/2010/main" val="164691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p:cNvPicPr>
            <a:picLocks noChangeAspect="1"/>
          </p:cNvPicPr>
          <p:nvPr/>
        </p:nvPicPr>
        <p:blipFill>
          <a:blip r:embed="rId3"/>
          <a:stretch>
            <a:fillRect/>
          </a:stretch>
        </p:blipFill>
        <p:spPr>
          <a:xfrm>
            <a:off x="4751611" y="1268413"/>
            <a:ext cx="4048125" cy="4705350"/>
          </a:xfrm>
          <a:prstGeom prst="rect">
            <a:avLst/>
          </a:prstGeom>
        </p:spPr>
      </p:pic>
      <p:sp>
        <p:nvSpPr>
          <p:cNvPr id="2" name="Título 1"/>
          <p:cNvSpPr>
            <a:spLocks noGrp="1"/>
          </p:cNvSpPr>
          <p:nvPr>
            <p:ph type="title"/>
          </p:nvPr>
        </p:nvSpPr>
        <p:spPr>
          <a:xfrm>
            <a:off x="605204" y="271341"/>
            <a:ext cx="7886700" cy="818905"/>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Citas (1)</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8" name="Rectángulo 7"/>
          <p:cNvSpPr/>
          <p:nvPr/>
        </p:nvSpPr>
        <p:spPr>
          <a:xfrm>
            <a:off x="775685" y="1365290"/>
            <a:ext cx="2949205"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a:bodyPr>
          <a:lstStyle/>
          <a:p>
            <a:r>
              <a:rPr lang="es-ES" sz="2400" b="1" dirty="0">
                <a:solidFill>
                  <a:prstClr val="white"/>
                </a:solidFill>
              </a:rPr>
              <a:t>&lt;</a:t>
            </a:r>
            <a:r>
              <a:rPr lang="es-ES" sz="2400" b="1" dirty="0" err="1">
                <a:solidFill>
                  <a:prstClr val="white"/>
                </a:solidFill>
              </a:rPr>
              <a:t>blockquote</a:t>
            </a:r>
            <a:r>
              <a:rPr lang="es-ES" sz="2400" b="1" dirty="0">
                <a:solidFill>
                  <a:prstClr val="white"/>
                </a:solidFill>
              </a:rPr>
              <a:t> cite=“…”&gt;</a:t>
            </a:r>
          </a:p>
        </p:txBody>
      </p:sp>
      <p:sp>
        <p:nvSpPr>
          <p:cNvPr id="9" name="Rectángulo 8"/>
          <p:cNvSpPr/>
          <p:nvPr/>
        </p:nvSpPr>
        <p:spPr>
          <a:xfrm>
            <a:off x="775685" y="3994746"/>
            <a:ext cx="1836385"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s-ES" sz="2400" b="1" dirty="0">
                <a:solidFill>
                  <a:prstClr val="white"/>
                </a:solidFill>
              </a:rPr>
              <a:t>&lt;q cite=“…”&gt;</a:t>
            </a:r>
          </a:p>
        </p:txBody>
      </p:sp>
      <p:sp>
        <p:nvSpPr>
          <p:cNvPr id="17" name="CuadroTexto 16"/>
          <p:cNvSpPr txBox="1"/>
          <p:nvPr/>
        </p:nvSpPr>
        <p:spPr>
          <a:xfrm>
            <a:off x="775685" y="2136476"/>
            <a:ext cx="3343065" cy="1477328"/>
          </a:xfrm>
          <a:prstGeom prst="rect">
            <a:avLst/>
          </a:prstGeom>
          <a:noFill/>
        </p:spPr>
        <p:txBody>
          <a:bodyPr wrap="square" rtlCol="0">
            <a:spAutoFit/>
          </a:bodyPr>
          <a:lstStyle/>
          <a:p>
            <a:pPr marL="285750" indent="-285750">
              <a:buFont typeface="Arial" panose="020B0604020202020204" pitchFamily="34" charset="0"/>
              <a:buChar char="•"/>
            </a:pPr>
            <a:r>
              <a:rPr lang="es-ES" dirty="0" smtClean="0">
                <a:solidFill>
                  <a:prstClr val="black"/>
                </a:solidFill>
              </a:rPr>
              <a:t>Elemento en bloque, para citas extensas, i.e. correspondientes a un párrafo</a:t>
            </a:r>
          </a:p>
          <a:p>
            <a:pPr marL="285750" indent="-285750">
              <a:buFont typeface="Arial" panose="020B0604020202020204" pitchFamily="34" charset="0"/>
              <a:buChar char="•"/>
            </a:pPr>
            <a:r>
              <a:rPr lang="es-ES" dirty="0" smtClean="0">
                <a:solidFill>
                  <a:prstClr val="black"/>
                </a:solidFill>
              </a:rPr>
              <a:t>Los navegadores suelen </a:t>
            </a:r>
            <a:r>
              <a:rPr lang="es-ES" dirty="0" err="1" smtClean="0">
                <a:solidFill>
                  <a:prstClr val="black"/>
                </a:solidFill>
              </a:rPr>
              <a:t>indentar</a:t>
            </a:r>
            <a:r>
              <a:rPr lang="es-ES" dirty="0" smtClean="0">
                <a:solidFill>
                  <a:prstClr val="black"/>
                </a:solidFill>
              </a:rPr>
              <a:t> el párrafo</a:t>
            </a:r>
            <a:endParaRPr lang="es-ES" dirty="0">
              <a:solidFill>
                <a:prstClr val="black"/>
              </a:solidFill>
            </a:endParaRPr>
          </a:p>
        </p:txBody>
      </p:sp>
      <p:sp>
        <p:nvSpPr>
          <p:cNvPr id="41" name="CuadroTexto 40"/>
          <p:cNvSpPr txBox="1"/>
          <p:nvPr/>
        </p:nvSpPr>
        <p:spPr>
          <a:xfrm>
            <a:off x="775685" y="4837353"/>
            <a:ext cx="3738196" cy="1200329"/>
          </a:xfrm>
          <a:prstGeom prst="rect">
            <a:avLst/>
          </a:prstGeom>
          <a:noFill/>
        </p:spPr>
        <p:txBody>
          <a:bodyPr wrap="square" rtlCol="0">
            <a:spAutoFit/>
          </a:bodyPr>
          <a:lstStyle/>
          <a:p>
            <a:pPr marL="285750" indent="-285750">
              <a:buFont typeface="Arial" panose="020B0604020202020204" pitchFamily="34" charset="0"/>
              <a:buChar char="•"/>
            </a:pPr>
            <a:r>
              <a:rPr lang="es-ES" dirty="0" smtClean="0">
                <a:solidFill>
                  <a:prstClr val="black"/>
                </a:solidFill>
              </a:rPr>
              <a:t>Elemento en línea, para citas más breves, incluidas en un párrafo</a:t>
            </a:r>
          </a:p>
          <a:p>
            <a:pPr marL="285750" indent="-285750">
              <a:buFont typeface="Arial" panose="020B0604020202020204" pitchFamily="34" charset="0"/>
              <a:buChar char="•"/>
            </a:pPr>
            <a:r>
              <a:rPr lang="es-ES" dirty="0" smtClean="0">
                <a:solidFill>
                  <a:prstClr val="black"/>
                </a:solidFill>
              </a:rPr>
              <a:t>Los navegadores suelen entrecomillar el elemento</a:t>
            </a:r>
            <a:endParaRPr lang="es-ES" dirty="0">
              <a:solidFill>
                <a:prstClr val="black"/>
              </a:solidFill>
            </a:endParaRPr>
          </a:p>
        </p:txBody>
      </p:sp>
      <p:sp>
        <p:nvSpPr>
          <p:cNvPr id="18" name="CuadroTexto 17"/>
          <p:cNvSpPr txBox="1"/>
          <p:nvPr/>
        </p:nvSpPr>
        <p:spPr>
          <a:xfrm>
            <a:off x="5302474" y="5220196"/>
            <a:ext cx="3225799" cy="92333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smtClean="0">
                <a:solidFill>
                  <a:prstClr val="white"/>
                </a:solidFill>
              </a:rPr>
              <a:t>En ambos casos, el atributo cite indica la procedencia de la cita, normalmente mediante una URL</a:t>
            </a:r>
            <a:endParaRPr lang="es-ES" dirty="0">
              <a:solidFill>
                <a:prstClr val="white"/>
              </a:solidFill>
            </a:endParaRPr>
          </a:p>
        </p:txBody>
      </p:sp>
    </p:spTree>
    <p:extLst>
      <p:ext uri="{BB962C8B-B14F-4D97-AF65-F5344CB8AC3E}">
        <p14:creationId xmlns:p14="http://schemas.microsoft.com/office/powerpoint/2010/main" val="3841733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8704" y="267591"/>
            <a:ext cx="8491728" cy="793114"/>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Evolución del HTML: versiones</a:t>
            </a:r>
            <a:endParaRPr lang="es-ES" sz="3600" b="1" i="1" dirty="0">
              <a:solidFill>
                <a:srgbClr val="04617B"/>
              </a:solidFill>
              <a:effectLst>
                <a:outerShdw blurRad="38100" dist="38100" dir="2700000" algn="tl">
                  <a:srgbClr val="C0C0C0"/>
                </a:outerShdw>
              </a:effectLst>
              <a:latin typeface="Constantia"/>
              <a:cs typeface="+mn-cs"/>
            </a:endParaRPr>
          </a:p>
        </p:txBody>
      </p:sp>
      <p:pic>
        <p:nvPicPr>
          <p:cNvPr id="14" name="Imagen 13"/>
          <p:cNvPicPr>
            <a:picLocks noChangeAspect="1"/>
          </p:cNvPicPr>
          <p:nvPr/>
        </p:nvPicPr>
        <p:blipFill>
          <a:blip r:embed="rId3"/>
          <a:stretch>
            <a:fillRect/>
          </a:stretch>
        </p:blipFill>
        <p:spPr>
          <a:xfrm>
            <a:off x="686578" y="1200022"/>
            <a:ext cx="7715979" cy="4828818"/>
          </a:xfrm>
          <a:prstGeom prst="rect">
            <a:avLst/>
          </a:prstGeom>
        </p:spPr>
      </p:pic>
    </p:spTree>
    <p:extLst>
      <p:ext uri="{BB962C8B-B14F-4D97-AF65-F5344CB8AC3E}">
        <p14:creationId xmlns:p14="http://schemas.microsoft.com/office/powerpoint/2010/main" val="1803212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5204" y="271341"/>
            <a:ext cx="7886700" cy="818905"/>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Citas (2)</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34" name="Rectángulo 33"/>
          <p:cNvSpPr/>
          <p:nvPr/>
        </p:nvSpPr>
        <p:spPr>
          <a:xfrm>
            <a:off x="936907" y="1525833"/>
            <a:ext cx="927049"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a:bodyPr>
          <a:lstStyle/>
          <a:p>
            <a:r>
              <a:rPr lang="es-ES" sz="2400" b="1" dirty="0">
                <a:solidFill>
                  <a:prstClr val="white"/>
                </a:solidFill>
              </a:rPr>
              <a:t>&lt;cite&gt;</a:t>
            </a:r>
          </a:p>
        </p:txBody>
      </p:sp>
      <p:sp>
        <p:nvSpPr>
          <p:cNvPr id="36" name="Rectángulo 35"/>
          <p:cNvSpPr/>
          <p:nvPr/>
        </p:nvSpPr>
        <p:spPr>
          <a:xfrm>
            <a:off x="936907" y="2918170"/>
            <a:ext cx="889987"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a:bodyPr>
          <a:lstStyle/>
          <a:p>
            <a:r>
              <a:rPr lang="es-ES" sz="2400" b="1" dirty="0">
                <a:solidFill>
                  <a:prstClr val="white"/>
                </a:solidFill>
              </a:rPr>
              <a:t>&lt;</a:t>
            </a:r>
            <a:r>
              <a:rPr lang="es-ES" sz="2400" b="1" dirty="0" err="1">
                <a:solidFill>
                  <a:prstClr val="white"/>
                </a:solidFill>
              </a:rPr>
              <a:t>dfn</a:t>
            </a:r>
            <a:r>
              <a:rPr lang="es-ES" sz="2400" b="1" dirty="0">
                <a:solidFill>
                  <a:prstClr val="white"/>
                </a:solidFill>
              </a:rPr>
              <a:t>&gt;</a:t>
            </a:r>
          </a:p>
        </p:txBody>
      </p:sp>
      <p:sp>
        <p:nvSpPr>
          <p:cNvPr id="16" name="Rectángulo 15"/>
          <p:cNvSpPr/>
          <p:nvPr/>
        </p:nvSpPr>
        <p:spPr>
          <a:xfrm>
            <a:off x="936907" y="4501792"/>
            <a:ext cx="1425711"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a:bodyPr>
          <a:lstStyle/>
          <a:p>
            <a:r>
              <a:rPr lang="es-ES" sz="2400" b="1" dirty="0">
                <a:solidFill>
                  <a:prstClr val="white"/>
                </a:solidFill>
              </a:rPr>
              <a:t>&lt;</a:t>
            </a:r>
            <a:r>
              <a:rPr lang="es-ES" sz="2400" b="1" dirty="0" err="1">
                <a:solidFill>
                  <a:prstClr val="white"/>
                </a:solidFill>
              </a:rPr>
              <a:t>address</a:t>
            </a:r>
            <a:r>
              <a:rPr lang="es-ES" sz="2400" b="1" dirty="0">
                <a:solidFill>
                  <a:prstClr val="white"/>
                </a:solidFill>
              </a:rPr>
              <a:t>&gt;</a:t>
            </a:r>
          </a:p>
        </p:txBody>
      </p:sp>
      <p:sp>
        <p:nvSpPr>
          <p:cNvPr id="3" name="CuadroTexto 2"/>
          <p:cNvSpPr txBox="1"/>
          <p:nvPr/>
        </p:nvSpPr>
        <p:spPr>
          <a:xfrm>
            <a:off x="2881969" y="1444439"/>
            <a:ext cx="5203535" cy="646331"/>
          </a:xfrm>
          <a:prstGeom prst="rect">
            <a:avLst/>
          </a:prstGeom>
          <a:noFill/>
        </p:spPr>
        <p:txBody>
          <a:bodyPr wrap="square" rtlCol="0">
            <a:spAutoFit/>
          </a:bodyPr>
          <a:lstStyle/>
          <a:p>
            <a:pPr marL="285750" indent="-285750">
              <a:buFont typeface="Arial" panose="020B0604020202020204" pitchFamily="34" charset="0"/>
              <a:buChar char="•"/>
            </a:pPr>
            <a:r>
              <a:rPr lang="es-ES" dirty="0" smtClean="0">
                <a:solidFill>
                  <a:prstClr val="black"/>
                </a:solidFill>
              </a:rPr>
              <a:t>indica una referencia a un libro, artículo película…</a:t>
            </a:r>
          </a:p>
          <a:p>
            <a:pPr marL="285750" indent="-285750">
              <a:buFont typeface="Arial" panose="020B0604020202020204" pitchFamily="34" charset="0"/>
              <a:buChar char="•"/>
            </a:pPr>
            <a:r>
              <a:rPr lang="es-ES" dirty="0" smtClean="0">
                <a:solidFill>
                  <a:prstClr val="black"/>
                </a:solidFill>
              </a:rPr>
              <a:t>El navegador lo presenta en cursiva</a:t>
            </a:r>
            <a:endParaRPr lang="es-ES" dirty="0">
              <a:solidFill>
                <a:prstClr val="black"/>
              </a:solidFill>
            </a:endParaRPr>
          </a:p>
        </p:txBody>
      </p:sp>
      <p:sp>
        <p:nvSpPr>
          <p:cNvPr id="15" name="CuadroTexto 14"/>
          <p:cNvSpPr txBox="1"/>
          <p:nvPr/>
        </p:nvSpPr>
        <p:spPr>
          <a:xfrm>
            <a:off x="2881969" y="2687337"/>
            <a:ext cx="5609935" cy="923330"/>
          </a:xfrm>
          <a:prstGeom prst="rect">
            <a:avLst/>
          </a:prstGeom>
          <a:noFill/>
        </p:spPr>
        <p:txBody>
          <a:bodyPr wrap="square" rtlCol="0">
            <a:spAutoFit/>
          </a:bodyPr>
          <a:lstStyle/>
          <a:p>
            <a:pPr marL="285750" indent="-285750">
              <a:buFont typeface="Arial" panose="020B0604020202020204" pitchFamily="34" charset="0"/>
              <a:buChar char="•"/>
            </a:pPr>
            <a:r>
              <a:rPr lang="es-ES" dirty="0" smtClean="0">
                <a:solidFill>
                  <a:prstClr val="black"/>
                </a:solidFill>
              </a:rPr>
              <a:t>indica un término que a continuación se va a definir</a:t>
            </a:r>
          </a:p>
          <a:p>
            <a:pPr marL="285750" indent="-285750">
              <a:buFont typeface="Arial" panose="020B0604020202020204" pitchFamily="34" charset="0"/>
              <a:buChar char="•"/>
            </a:pPr>
            <a:r>
              <a:rPr lang="es-ES" dirty="0" smtClean="0">
                <a:solidFill>
                  <a:prstClr val="black"/>
                </a:solidFill>
              </a:rPr>
              <a:t>El navegador lo presenta en cursiva (IE, Firefox…) o sin cambios (</a:t>
            </a:r>
            <a:r>
              <a:rPr lang="es-ES" dirty="0" err="1" smtClean="0">
                <a:solidFill>
                  <a:prstClr val="black"/>
                </a:solidFill>
              </a:rPr>
              <a:t>Chrome</a:t>
            </a:r>
            <a:r>
              <a:rPr lang="es-ES" dirty="0" smtClean="0">
                <a:solidFill>
                  <a:prstClr val="black"/>
                </a:solidFill>
              </a:rPr>
              <a:t>, Safari)</a:t>
            </a:r>
            <a:endParaRPr lang="es-ES" dirty="0">
              <a:solidFill>
                <a:prstClr val="black"/>
              </a:solidFill>
            </a:endParaRPr>
          </a:p>
        </p:txBody>
      </p:sp>
      <p:sp>
        <p:nvSpPr>
          <p:cNvPr id="5" name="CuadroTexto 4"/>
          <p:cNvSpPr txBox="1"/>
          <p:nvPr/>
        </p:nvSpPr>
        <p:spPr>
          <a:xfrm>
            <a:off x="2881969" y="4406900"/>
            <a:ext cx="5230534" cy="1200329"/>
          </a:xfrm>
          <a:prstGeom prst="rect">
            <a:avLst/>
          </a:prstGeom>
          <a:noFill/>
        </p:spPr>
        <p:txBody>
          <a:bodyPr wrap="none" rtlCol="0">
            <a:spAutoFit/>
          </a:bodyPr>
          <a:lstStyle/>
          <a:p>
            <a:pPr marL="285750" indent="-285750">
              <a:buFont typeface="Arial" panose="020B0604020202020204" pitchFamily="34" charset="0"/>
              <a:buChar char="•"/>
            </a:pPr>
            <a:r>
              <a:rPr lang="es-ES" dirty="0" smtClean="0">
                <a:solidFill>
                  <a:prstClr val="black"/>
                </a:solidFill>
              </a:rPr>
              <a:t>contiene detalles relativos al autor de la página:</a:t>
            </a:r>
            <a:br>
              <a:rPr lang="es-ES" dirty="0" smtClean="0">
                <a:solidFill>
                  <a:prstClr val="black"/>
                </a:solidFill>
              </a:rPr>
            </a:br>
            <a:r>
              <a:rPr lang="es-ES" dirty="0" smtClean="0">
                <a:solidFill>
                  <a:prstClr val="black"/>
                </a:solidFill>
              </a:rPr>
              <a:t>correo, teléfono, dirección…</a:t>
            </a:r>
          </a:p>
          <a:p>
            <a:pPr marL="285750" indent="-285750">
              <a:buFont typeface="Arial" panose="020B0604020202020204" pitchFamily="34" charset="0"/>
              <a:buChar char="•"/>
            </a:pPr>
            <a:r>
              <a:rPr lang="es-ES" dirty="0" smtClean="0">
                <a:solidFill>
                  <a:prstClr val="black"/>
                </a:solidFill>
              </a:rPr>
              <a:t>los navegadores lo presentan en cursiva</a:t>
            </a:r>
          </a:p>
          <a:p>
            <a:pPr marL="285750" indent="-285750">
              <a:buFont typeface="Arial" panose="020B0604020202020204" pitchFamily="34" charset="0"/>
              <a:buChar char="•"/>
            </a:pPr>
            <a:r>
              <a:rPr lang="es-ES" dirty="0" smtClean="0">
                <a:solidFill>
                  <a:prstClr val="black"/>
                </a:solidFill>
              </a:rPr>
              <a:t>se pueden usar </a:t>
            </a:r>
            <a:r>
              <a:rPr lang="es-ES" dirty="0" err="1" smtClean="0">
                <a:solidFill>
                  <a:prstClr val="black"/>
                </a:solidFill>
              </a:rPr>
              <a:t>microformatos</a:t>
            </a:r>
            <a:r>
              <a:rPr lang="es-ES" dirty="0" smtClean="0">
                <a:solidFill>
                  <a:prstClr val="black"/>
                </a:solidFill>
              </a:rPr>
              <a:t> denominados </a:t>
            </a:r>
            <a:r>
              <a:rPr lang="es-ES" dirty="0" err="1" smtClean="0">
                <a:solidFill>
                  <a:prstClr val="black"/>
                </a:solidFill>
              </a:rPr>
              <a:t>hCard</a:t>
            </a:r>
            <a:endParaRPr lang="es-ES" dirty="0">
              <a:solidFill>
                <a:prstClr val="black"/>
              </a:solidFill>
            </a:endParaRPr>
          </a:p>
        </p:txBody>
      </p:sp>
    </p:spTree>
    <p:extLst>
      <p:ext uri="{BB962C8B-B14F-4D97-AF65-F5344CB8AC3E}">
        <p14:creationId xmlns:p14="http://schemas.microsoft.com/office/powerpoint/2010/main" val="1953426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dirty="0"/>
              <a:t>Abreviaturas y </a:t>
            </a:r>
            <a:r>
              <a:rPr lang="es-ES" dirty="0" smtClean="0"/>
              <a:t>acrónimos</a:t>
            </a:r>
            <a:endParaRPr lang="es-ES" dirty="0"/>
          </a:p>
        </p:txBody>
      </p:sp>
      <p:sp>
        <p:nvSpPr>
          <p:cNvPr id="4" name="Rectángulo 3"/>
          <p:cNvSpPr/>
          <p:nvPr/>
        </p:nvSpPr>
        <p:spPr>
          <a:xfrm>
            <a:off x="628650" y="1476279"/>
            <a:ext cx="2761332" cy="439099"/>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r>
              <a:rPr lang="es-ES" sz="2400" b="1" dirty="0">
                <a:solidFill>
                  <a:prstClr val="white"/>
                </a:solidFill>
              </a:rPr>
              <a:t>&lt;</a:t>
            </a:r>
            <a:r>
              <a:rPr lang="es-ES" sz="2400" b="1" dirty="0" err="1">
                <a:solidFill>
                  <a:prstClr val="white"/>
                </a:solidFill>
              </a:rPr>
              <a:t>abbr</a:t>
            </a:r>
            <a:r>
              <a:rPr lang="es-ES" sz="2400" b="1" dirty="0">
                <a:solidFill>
                  <a:prstClr val="white"/>
                </a:solidFill>
              </a:rPr>
              <a:t> </a:t>
            </a:r>
            <a:r>
              <a:rPr lang="es-ES" sz="2400" b="1" dirty="0" err="1">
                <a:solidFill>
                  <a:prstClr val="white"/>
                </a:solidFill>
              </a:rPr>
              <a:t>title</a:t>
            </a:r>
            <a:r>
              <a:rPr lang="es-ES" sz="2400" b="1" dirty="0">
                <a:solidFill>
                  <a:prstClr val="white"/>
                </a:solidFill>
              </a:rPr>
              <a:t>=“…”&gt; </a:t>
            </a:r>
          </a:p>
        </p:txBody>
      </p:sp>
      <p:sp>
        <p:nvSpPr>
          <p:cNvPr id="5" name="Rectángulo 4"/>
          <p:cNvSpPr/>
          <p:nvPr/>
        </p:nvSpPr>
        <p:spPr>
          <a:xfrm>
            <a:off x="628650" y="4311462"/>
            <a:ext cx="2761332" cy="439099"/>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a:bodyPr>
          <a:lstStyle/>
          <a:p>
            <a:r>
              <a:rPr lang="es-ES" sz="2400" b="1" dirty="0">
                <a:solidFill>
                  <a:prstClr val="white"/>
                </a:solidFill>
              </a:rPr>
              <a:t>&lt;</a:t>
            </a:r>
            <a:r>
              <a:rPr lang="es-ES" sz="2400" b="1" dirty="0" err="1">
                <a:solidFill>
                  <a:prstClr val="white"/>
                </a:solidFill>
              </a:rPr>
              <a:t>acronym</a:t>
            </a:r>
            <a:r>
              <a:rPr lang="es-ES" sz="2400" b="1" dirty="0">
                <a:solidFill>
                  <a:prstClr val="white"/>
                </a:solidFill>
              </a:rPr>
              <a:t> </a:t>
            </a:r>
            <a:r>
              <a:rPr lang="es-ES" sz="2400" b="1" dirty="0" err="1">
                <a:solidFill>
                  <a:prstClr val="white"/>
                </a:solidFill>
              </a:rPr>
              <a:t>title</a:t>
            </a:r>
            <a:r>
              <a:rPr lang="es-ES" sz="2400" b="1" dirty="0">
                <a:solidFill>
                  <a:prstClr val="white"/>
                </a:solidFill>
              </a:rPr>
              <a:t>=“…”&gt; </a:t>
            </a:r>
          </a:p>
        </p:txBody>
      </p:sp>
      <p:sp>
        <p:nvSpPr>
          <p:cNvPr id="8" name="Rectángulo 7"/>
          <p:cNvSpPr/>
          <p:nvPr/>
        </p:nvSpPr>
        <p:spPr>
          <a:xfrm>
            <a:off x="852407" y="2188000"/>
            <a:ext cx="3838533" cy="1754326"/>
          </a:xfrm>
          <a:prstGeom prst="rect">
            <a:avLst/>
          </a:prstGeom>
        </p:spPr>
        <p:txBody>
          <a:bodyPr wrap="square">
            <a:spAutoFit/>
          </a:bodyPr>
          <a:lstStyle/>
          <a:p>
            <a:pPr marL="285750" indent="-285750">
              <a:buFont typeface="Arial" panose="020B0604020202020204" pitchFamily="34" charset="0"/>
              <a:buChar char="•"/>
            </a:pPr>
            <a:r>
              <a:rPr lang="es-ES" dirty="0">
                <a:solidFill>
                  <a:prstClr val="black"/>
                </a:solidFill>
              </a:rPr>
              <a:t>&lt;</a:t>
            </a:r>
            <a:r>
              <a:rPr lang="es-ES" dirty="0" err="1">
                <a:solidFill>
                  <a:prstClr val="black"/>
                </a:solidFill>
              </a:rPr>
              <a:t>abbr</a:t>
            </a:r>
            <a:r>
              <a:rPr lang="es-ES" dirty="0">
                <a:solidFill>
                  <a:prstClr val="black"/>
                </a:solidFill>
              </a:rPr>
              <a:t>&gt; indica la presencia de una abreviatura o un </a:t>
            </a:r>
            <a:r>
              <a:rPr lang="es-ES" dirty="0" smtClean="0">
                <a:solidFill>
                  <a:prstClr val="black"/>
                </a:solidFill>
              </a:rPr>
              <a:t>acrónimo</a:t>
            </a:r>
          </a:p>
          <a:p>
            <a:pPr marL="285750" indent="-285750">
              <a:buFont typeface="Arial" panose="020B0604020202020204" pitchFamily="34" charset="0"/>
              <a:buChar char="•"/>
            </a:pPr>
            <a:r>
              <a:rPr lang="es-ES" dirty="0" smtClean="0">
                <a:solidFill>
                  <a:prstClr val="black"/>
                </a:solidFill>
              </a:rPr>
              <a:t>el atributo global </a:t>
            </a:r>
            <a:r>
              <a:rPr lang="en-US" dirty="0" smtClean="0">
                <a:solidFill>
                  <a:prstClr val="black"/>
                </a:solidFill>
              </a:rPr>
              <a:t>tittle</a:t>
            </a:r>
            <a:r>
              <a:rPr lang="es-ES" dirty="0" smtClean="0">
                <a:solidFill>
                  <a:prstClr val="black"/>
                </a:solidFill>
              </a:rPr>
              <a:t> se utiliza en esta caso para especificar el término completo correspondiente </a:t>
            </a:r>
            <a:br>
              <a:rPr lang="es-ES" dirty="0" smtClean="0">
                <a:solidFill>
                  <a:prstClr val="black"/>
                </a:solidFill>
              </a:rPr>
            </a:br>
            <a:r>
              <a:rPr lang="es-ES" dirty="0" smtClean="0">
                <a:solidFill>
                  <a:prstClr val="black"/>
                </a:solidFill>
              </a:rPr>
              <a:t>(añade valor </a:t>
            </a:r>
            <a:r>
              <a:rPr lang="es-ES" b="1" dirty="0" smtClean="0">
                <a:solidFill>
                  <a:prstClr val="black"/>
                </a:solidFill>
              </a:rPr>
              <a:t>accesibilidad /</a:t>
            </a:r>
            <a:r>
              <a:rPr lang="es-ES" dirty="0" smtClean="0">
                <a:solidFill>
                  <a:prstClr val="black"/>
                </a:solidFill>
              </a:rPr>
              <a:t> </a:t>
            </a:r>
            <a:r>
              <a:rPr lang="es-ES" b="1" dirty="0" smtClean="0">
                <a:solidFill>
                  <a:prstClr val="black"/>
                </a:solidFill>
              </a:rPr>
              <a:t>SEO</a:t>
            </a:r>
            <a:r>
              <a:rPr lang="es-ES" dirty="0" smtClean="0">
                <a:solidFill>
                  <a:prstClr val="black"/>
                </a:solidFill>
              </a:rPr>
              <a:t>).</a:t>
            </a:r>
            <a:endParaRPr lang="es-ES" dirty="0">
              <a:solidFill>
                <a:prstClr val="black"/>
              </a:solidFill>
            </a:endParaRPr>
          </a:p>
        </p:txBody>
      </p:sp>
      <p:sp>
        <p:nvSpPr>
          <p:cNvPr id="9" name="CuadroTexto 8"/>
          <p:cNvSpPr txBox="1"/>
          <p:nvPr/>
        </p:nvSpPr>
        <p:spPr>
          <a:xfrm>
            <a:off x="852407" y="4942154"/>
            <a:ext cx="3700195" cy="1200329"/>
          </a:xfrm>
          <a:prstGeom prst="rect">
            <a:avLst/>
          </a:prstGeom>
          <a:noFill/>
        </p:spPr>
        <p:txBody>
          <a:bodyPr wrap="square" rtlCol="0">
            <a:spAutoFit/>
          </a:bodyPr>
          <a:lstStyle/>
          <a:p>
            <a:pPr marL="285750" indent="-285750">
              <a:buFont typeface="Arial" panose="020B0604020202020204" pitchFamily="34" charset="0"/>
              <a:buChar char="•"/>
            </a:pPr>
            <a:r>
              <a:rPr lang="es-ES" dirty="0" smtClean="0">
                <a:solidFill>
                  <a:prstClr val="black"/>
                </a:solidFill>
              </a:rPr>
              <a:t>en HTML4 se disponía de la etiqueta &lt;</a:t>
            </a:r>
            <a:r>
              <a:rPr lang="es-ES" dirty="0" err="1" smtClean="0">
                <a:solidFill>
                  <a:prstClr val="black"/>
                </a:solidFill>
              </a:rPr>
              <a:t>acronym</a:t>
            </a:r>
            <a:r>
              <a:rPr lang="es-ES" dirty="0" smtClean="0">
                <a:solidFill>
                  <a:prstClr val="black"/>
                </a:solidFill>
              </a:rPr>
              <a:t>&gt;, específica para los acrónimos; en HTML5 ha sido sustituida por &lt;</a:t>
            </a:r>
            <a:r>
              <a:rPr lang="es-ES" dirty="0" err="1" smtClean="0">
                <a:solidFill>
                  <a:prstClr val="black"/>
                </a:solidFill>
              </a:rPr>
              <a:t>abbr</a:t>
            </a:r>
            <a:r>
              <a:rPr lang="es-ES" dirty="0" smtClean="0">
                <a:solidFill>
                  <a:prstClr val="black"/>
                </a:solidFill>
              </a:rPr>
              <a:t>&gt;</a:t>
            </a:r>
            <a:endParaRPr lang="es-ES" dirty="0">
              <a:solidFill>
                <a:prstClr val="black"/>
              </a:solidFill>
            </a:endParaRPr>
          </a:p>
        </p:txBody>
      </p:sp>
      <p:pic>
        <p:nvPicPr>
          <p:cNvPr id="10" name="Imagen 9"/>
          <p:cNvPicPr>
            <a:picLocks noChangeAspect="1"/>
          </p:cNvPicPr>
          <p:nvPr/>
        </p:nvPicPr>
        <p:blipFill>
          <a:blip r:embed="rId2"/>
          <a:stretch>
            <a:fillRect/>
          </a:stretch>
        </p:blipFill>
        <p:spPr>
          <a:xfrm>
            <a:off x="4949580" y="1476279"/>
            <a:ext cx="3813420" cy="4479367"/>
          </a:xfrm>
          <a:prstGeom prst="rect">
            <a:avLst/>
          </a:prstGeom>
        </p:spPr>
      </p:pic>
    </p:spTree>
    <p:extLst>
      <p:ext uri="{BB962C8B-B14F-4D97-AF65-F5344CB8AC3E}">
        <p14:creationId xmlns:p14="http://schemas.microsoft.com/office/powerpoint/2010/main" val="712890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0369" y="413253"/>
            <a:ext cx="7435972" cy="638174"/>
          </a:xfrm>
        </p:spPr>
        <p:txBody>
          <a:bodyPr/>
          <a:lstStyle/>
          <a:p>
            <a:r>
              <a:rPr lang="es-ES" dirty="0" smtClean="0"/>
              <a:t>Tiempo y datos: time / data</a:t>
            </a:r>
            <a:endParaRPr lang="es-ES" dirty="0"/>
          </a:p>
        </p:txBody>
      </p:sp>
      <p:sp>
        <p:nvSpPr>
          <p:cNvPr id="4" name="CuadroTexto 3"/>
          <p:cNvSpPr txBox="1"/>
          <p:nvPr/>
        </p:nvSpPr>
        <p:spPr>
          <a:xfrm>
            <a:off x="1033400" y="1578697"/>
            <a:ext cx="1176925"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es-ES"/>
            </a:defPPr>
            <a:lvl1pPr>
              <a:defRPr sz="2400" b="1"/>
            </a:lvl1pPr>
          </a:lstStyle>
          <a:p>
            <a:r>
              <a:rPr lang="es-ES" dirty="0">
                <a:solidFill>
                  <a:prstClr val="white"/>
                </a:solidFill>
              </a:rPr>
              <a:t>&lt;time&gt;</a:t>
            </a:r>
          </a:p>
        </p:txBody>
      </p:sp>
      <p:sp>
        <p:nvSpPr>
          <p:cNvPr id="6" name="Rectángulo 5"/>
          <p:cNvSpPr/>
          <p:nvPr/>
        </p:nvSpPr>
        <p:spPr>
          <a:xfrm>
            <a:off x="3011698" y="1401817"/>
            <a:ext cx="4572000" cy="1200329"/>
          </a:xfrm>
          <a:prstGeom prst="rect">
            <a:avLst/>
          </a:prstGeom>
        </p:spPr>
        <p:txBody>
          <a:bodyPr>
            <a:spAutoFit/>
          </a:bodyPr>
          <a:lstStyle/>
          <a:p>
            <a:r>
              <a:rPr lang="es-ES" dirty="0">
                <a:solidFill>
                  <a:prstClr val="black"/>
                </a:solidFill>
              </a:rPr>
              <a:t>nos permite declarar un texto como tiempo (que representa </a:t>
            </a:r>
            <a:r>
              <a:rPr lang="es-ES" dirty="0" smtClean="0">
                <a:solidFill>
                  <a:prstClr val="black"/>
                </a:solidFill>
              </a:rPr>
              <a:t>fechas, horas o ambas), incluyendo información comprensible </a:t>
            </a:r>
            <a:r>
              <a:rPr lang="es-ES" dirty="0">
                <a:solidFill>
                  <a:prstClr val="black"/>
                </a:solidFill>
              </a:rPr>
              <a:t>para humanos </a:t>
            </a:r>
            <a:r>
              <a:rPr lang="es-ES" dirty="0" smtClean="0">
                <a:solidFill>
                  <a:prstClr val="black"/>
                </a:solidFill>
              </a:rPr>
              <a:t>y navegadores :</a:t>
            </a:r>
            <a:endParaRPr lang="es-ES" dirty="0">
              <a:solidFill>
                <a:prstClr val="black"/>
              </a:solidFill>
            </a:endParaRPr>
          </a:p>
        </p:txBody>
      </p:sp>
      <p:sp>
        <p:nvSpPr>
          <p:cNvPr id="7" name="Rectángulo 6"/>
          <p:cNvSpPr/>
          <p:nvPr/>
        </p:nvSpPr>
        <p:spPr>
          <a:xfrm>
            <a:off x="1195852" y="5476898"/>
            <a:ext cx="7215794" cy="73866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400" dirty="0">
                <a:solidFill>
                  <a:prstClr val="black"/>
                </a:solidFill>
                <a:latin typeface="Courier New" panose="02070309020205020404" pitchFamily="49" charset="0"/>
                <a:cs typeface="Courier New" panose="02070309020205020404" pitchFamily="49" charset="0"/>
              </a:rPr>
              <a:t>&lt;time </a:t>
            </a:r>
            <a:r>
              <a:rPr lang="en-US" sz="1400" dirty="0" err="1">
                <a:solidFill>
                  <a:prstClr val="black"/>
                </a:solidFill>
                <a:latin typeface="Courier New" panose="02070309020205020404" pitchFamily="49" charset="0"/>
                <a:cs typeface="Courier New" panose="02070309020205020404" pitchFamily="49" charset="0"/>
              </a:rPr>
              <a:t>datetime</a:t>
            </a:r>
            <a:r>
              <a:rPr lang="en-US" sz="1400" dirty="0">
                <a:solidFill>
                  <a:prstClr val="black"/>
                </a:solidFill>
                <a:latin typeface="Courier New" panose="02070309020205020404" pitchFamily="49" charset="0"/>
                <a:cs typeface="Courier New" panose="02070309020205020404" pitchFamily="49" charset="0"/>
              </a:rPr>
              <a:t>="2013-01-01" &gt;</a:t>
            </a:r>
            <a:r>
              <a:rPr lang="en-US" sz="1400" dirty="0" err="1">
                <a:solidFill>
                  <a:prstClr val="black"/>
                </a:solidFill>
                <a:latin typeface="Courier New" panose="02070309020205020404" pitchFamily="49" charset="0"/>
                <a:cs typeface="Courier New" panose="02070309020205020404" pitchFamily="49" charset="0"/>
              </a:rPr>
              <a:t>añonuevo</a:t>
            </a:r>
            <a:r>
              <a:rPr lang="en-US" sz="1400" dirty="0">
                <a:solidFill>
                  <a:prstClr val="black"/>
                </a:solidFill>
                <a:latin typeface="Courier New" panose="02070309020205020404" pitchFamily="49" charset="0"/>
                <a:cs typeface="Courier New" panose="02070309020205020404" pitchFamily="49" charset="0"/>
              </a:rPr>
              <a:t> del 2012&lt;/time&gt;</a:t>
            </a:r>
            <a:endParaRPr lang="es-ES" sz="1400" dirty="0">
              <a:solidFill>
                <a:prstClr val="black"/>
              </a:solidFill>
              <a:latin typeface="Courier New" panose="02070309020205020404" pitchFamily="49" charset="0"/>
              <a:cs typeface="Courier New" panose="02070309020205020404" pitchFamily="49" charset="0"/>
            </a:endParaRPr>
          </a:p>
          <a:p>
            <a:r>
              <a:rPr lang="en-US" sz="1400" dirty="0">
                <a:solidFill>
                  <a:prstClr val="black"/>
                </a:solidFill>
                <a:latin typeface="Courier New" panose="02070309020205020404" pitchFamily="49" charset="0"/>
                <a:cs typeface="Courier New" panose="02070309020205020404" pitchFamily="49" charset="0"/>
              </a:rPr>
              <a:t>&lt;time </a:t>
            </a:r>
            <a:r>
              <a:rPr lang="en-US" sz="1400" dirty="0" err="1">
                <a:solidFill>
                  <a:prstClr val="black"/>
                </a:solidFill>
                <a:latin typeface="Courier New" panose="02070309020205020404" pitchFamily="49" charset="0"/>
                <a:cs typeface="Courier New" panose="02070309020205020404" pitchFamily="49" charset="0"/>
              </a:rPr>
              <a:t>datetime</a:t>
            </a:r>
            <a:r>
              <a:rPr lang="en-US" sz="1400" dirty="0">
                <a:solidFill>
                  <a:prstClr val="black"/>
                </a:solidFill>
                <a:latin typeface="Courier New" panose="02070309020205020404" pitchFamily="49" charset="0"/>
                <a:cs typeface="Courier New" panose="02070309020205020404" pitchFamily="49" charset="0"/>
              </a:rPr>
              <a:t>="2011-10-12" </a:t>
            </a:r>
            <a:r>
              <a:rPr lang="en-US" sz="1400" dirty="0" err="1">
                <a:solidFill>
                  <a:prstClr val="black"/>
                </a:solidFill>
                <a:latin typeface="Courier New" panose="02070309020205020404" pitchFamily="49" charset="0"/>
                <a:cs typeface="Courier New" panose="02070309020205020404" pitchFamily="49" charset="0"/>
              </a:rPr>
              <a:t>pubdate</a:t>
            </a:r>
            <a:r>
              <a:rPr lang="en-US" sz="1400" dirty="0">
                <a:solidFill>
                  <a:prstClr val="black"/>
                </a:solidFill>
                <a:latin typeface="Courier New" panose="02070309020205020404" pitchFamily="49" charset="0"/>
                <a:cs typeface="Courier New" panose="02070309020205020404" pitchFamily="49" charset="0"/>
              </a:rPr>
              <a:t>&gt;</a:t>
            </a:r>
            <a:r>
              <a:rPr lang="en-US" sz="1400" dirty="0" err="1">
                <a:solidFill>
                  <a:prstClr val="black"/>
                </a:solidFill>
                <a:latin typeface="Courier New" panose="02070309020205020404" pitchFamily="49" charset="0"/>
                <a:cs typeface="Courier New" panose="02070309020205020404" pitchFamily="49" charset="0"/>
              </a:rPr>
              <a:t>publicado</a:t>
            </a:r>
            <a:r>
              <a:rPr lang="en-US" sz="1400" dirty="0">
                <a:solidFill>
                  <a:prstClr val="black"/>
                </a:solidFill>
                <a:latin typeface="Courier New" panose="02070309020205020404" pitchFamily="49" charset="0"/>
                <a:cs typeface="Courier New" panose="02070309020205020404" pitchFamily="49" charset="0"/>
              </a:rPr>
              <a:t> 12-10-2011&lt;/time</a:t>
            </a:r>
            <a:r>
              <a:rPr lang="en-US" sz="1400" dirty="0" smtClean="0">
                <a:solidFill>
                  <a:prstClr val="black"/>
                </a:solidFill>
                <a:latin typeface="Courier New" panose="02070309020205020404" pitchFamily="49" charset="0"/>
                <a:cs typeface="Courier New" panose="02070309020205020404" pitchFamily="49" charset="0"/>
              </a:rPr>
              <a:t>&gt;</a:t>
            </a:r>
          </a:p>
          <a:p>
            <a:r>
              <a:rPr lang="it-IT" sz="1400" dirty="0" smtClean="0">
                <a:solidFill>
                  <a:prstClr val="black"/>
                </a:solidFill>
                <a:latin typeface="Courier New" panose="02070309020205020404" pitchFamily="49" charset="0"/>
                <a:cs typeface="Courier New" panose="02070309020205020404" pitchFamily="49" charset="0"/>
              </a:rPr>
              <a:t>data </a:t>
            </a:r>
            <a:r>
              <a:rPr lang="it-IT" sz="1400" dirty="0">
                <a:solidFill>
                  <a:prstClr val="black"/>
                </a:solidFill>
                <a:latin typeface="Courier New" panose="02070309020205020404" pitchFamily="49" charset="0"/>
                <a:cs typeface="Courier New" panose="02070309020205020404" pitchFamily="49" charset="0"/>
              </a:rPr>
              <a:t>value="ser-123-204"&gt;Serial Number 3</a:t>
            </a:r>
            <a:r>
              <a:rPr lang="it-IT" sz="1400" dirty="0" smtClean="0">
                <a:solidFill>
                  <a:prstClr val="black"/>
                </a:solidFill>
                <a:latin typeface="Courier New" panose="02070309020205020404" pitchFamily="49" charset="0"/>
                <a:cs typeface="Courier New" panose="02070309020205020404" pitchFamily="49" charset="0"/>
              </a:rPr>
              <a:t>&lt;/data&gt;</a:t>
            </a:r>
            <a:endParaRPr lang="es-ES" sz="1400" dirty="0">
              <a:solidFill>
                <a:prstClr val="black"/>
              </a:solidFill>
              <a:latin typeface="Courier New" panose="02070309020205020404" pitchFamily="49" charset="0"/>
              <a:cs typeface="Courier New" panose="02070309020205020404" pitchFamily="49" charset="0"/>
            </a:endParaRPr>
          </a:p>
        </p:txBody>
      </p:sp>
      <p:sp>
        <p:nvSpPr>
          <p:cNvPr id="8" name="CuadroTexto 7"/>
          <p:cNvSpPr txBox="1"/>
          <p:nvPr/>
        </p:nvSpPr>
        <p:spPr>
          <a:xfrm>
            <a:off x="1033400" y="2879229"/>
            <a:ext cx="1095172" cy="369332"/>
          </a:xfrm>
          <a:prstGeom prst="rect">
            <a:avLst/>
          </a:prstGeom>
          <a:noFill/>
        </p:spPr>
        <p:txBody>
          <a:bodyPr wrap="none" rtlCol="0">
            <a:spAutoFit/>
          </a:bodyPr>
          <a:lstStyle/>
          <a:p>
            <a:r>
              <a:rPr lang="es-ES" dirty="0" smtClean="0">
                <a:solidFill>
                  <a:prstClr val="black"/>
                </a:solidFill>
              </a:rPr>
              <a:t>Atributos</a:t>
            </a:r>
            <a:endParaRPr lang="es-ES" dirty="0">
              <a:solidFill>
                <a:prstClr val="black"/>
              </a:solidFill>
            </a:endParaRPr>
          </a:p>
        </p:txBody>
      </p:sp>
      <p:sp>
        <p:nvSpPr>
          <p:cNvPr id="9" name="Rectángulo 8"/>
          <p:cNvSpPr/>
          <p:nvPr/>
        </p:nvSpPr>
        <p:spPr>
          <a:xfrm>
            <a:off x="2702758" y="2879229"/>
            <a:ext cx="5165124" cy="923330"/>
          </a:xfrm>
          <a:prstGeom prst="rect">
            <a:avLst/>
          </a:prstGeom>
        </p:spPr>
        <p:txBody>
          <a:bodyPr wrap="square">
            <a:spAutoFit/>
          </a:bodyPr>
          <a:lstStyle/>
          <a:p>
            <a:r>
              <a:rPr lang="es-ES" b="1" dirty="0" err="1" smtClean="0">
                <a:solidFill>
                  <a:prstClr val="black"/>
                </a:solidFill>
              </a:rPr>
              <a:t>datetime</a:t>
            </a:r>
            <a:r>
              <a:rPr lang="es-ES" dirty="0" smtClean="0">
                <a:solidFill>
                  <a:prstClr val="black"/>
                </a:solidFill>
              </a:rPr>
              <a:t>: </a:t>
            </a:r>
            <a:r>
              <a:rPr lang="es-ES" dirty="0">
                <a:solidFill>
                  <a:srgbClr val="333333"/>
                </a:solidFill>
                <a:latin typeface="Lucida Grande"/>
              </a:rPr>
              <a:t>permite poner el contenido de un time en formato ISO de fecha y hora</a:t>
            </a:r>
            <a:r>
              <a:rPr lang="es-ES" dirty="0" smtClean="0">
                <a:solidFill>
                  <a:srgbClr val="333333"/>
                </a:solidFill>
                <a:latin typeface="Lucida Grande"/>
              </a:rPr>
              <a:t>:</a:t>
            </a:r>
            <a:br>
              <a:rPr lang="es-ES" dirty="0" smtClean="0">
                <a:solidFill>
                  <a:srgbClr val="333333"/>
                </a:solidFill>
                <a:latin typeface="Lucida Grande"/>
              </a:rPr>
            </a:br>
            <a:r>
              <a:rPr lang="es-ES" i="1" dirty="0" err="1" smtClean="0">
                <a:solidFill>
                  <a:srgbClr val="333333"/>
                </a:solidFill>
                <a:latin typeface="Lucida Grande"/>
              </a:rPr>
              <a:t>YYYY-MM-DDThh:mm:ss</a:t>
            </a:r>
            <a:endParaRPr lang="es-ES" dirty="0">
              <a:solidFill>
                <a:prstClr val="black"/>
              </a:solidFill>
            </a:endParaRPr>
          </a:p>
        </p:txBody>
      </p:sp>
      <p:sp>
        <p:nvSpPr>
          <p:cNvPr id="10" name="Rectángulo 9"/>
          <p:cNvSpPr/>
          <p:nvPr/>
        </p:nvSpPr>
        <p:spPr>
          <a:xfrm>
            <a:off x="2702758" y="3894976"/>
            <a:ext cx="5457367" cy="369332"/>
          </a:xfrm>
          <a:prstGeom prst="rect">
            <a:avLst/>
          </a:prstGeom>
        </p:spPr>
        <p:txBody>
          <a:bodyPr wrap="square">
            <a:spAutoFit/>
          </a:bodyPr>
          <a:lstStyle/>
          <a:p>
            <a:r>
              <a:rPr lang="es-ES" b="1" dirty="0" err="1" smtClean="0">
                <a:solidFill>
                  <a:prstClr val="black"/>
                </a:solidFill>
              </a:rPr>
              <a:t>pubdate</a:t>
            </a:r>
            <a:r>
              <a:rPr lang="es-ES" dirty="0" smtClean="0">
                <a:solidFill>
                  <a:prstClr val="black"/>
                </a:solidFill>
              </a:rPr>
              <a:t> indica que se trata de una fecha de publicación </a:t>
            </a:r>
            <a:endParaRPr lang="es-ES" dirty="0">
              <a:solidFill>
                <a:prstClr val="black"/>
              </a:solidFill>
            </a:endParaRPr>
          </a:p>
        </p:txBody>
      </p:sp>
      <p:pic>
        <p:nvPicPr>
          <p:cNvPr id="11" name="Imagen 10"/>
          <p:cNvPicPr>
            <a:picLocks noChangeAspect="1"/>
          </p:cNvPicPr>
          <p:nvPr/>
        </p:nvPicPr>
        <p:blipFill>
          <a:blip r:embed="rId3"/>
          <a:stretch>
            <a:fillRect/>
          </a:stretch>
        </p:blipFill>
        <p:spPr>
          <a:xfrm>
            <a:off x="8064622" y="413253"/>
            <a:ext cx="694048" cy="685034"/>
          </a:xfrm>
          <a:prstGeom prst="rect">
            <a:avLst/>
          </a:prstGeom>
        </p:spPr>
      </p:pic>
      <p:sp>
        <p:nvSpPr>
          <p:cNvPr id="12" name="CuadroTexto 11"/>
          <p:cNvSpPr txBox="1"/>
          <p:nvPr/>
        </p:nvSpPr>
        <p:spPr>
          <a:xfrm>
            <a:off x="1038704" y="4556026"/>
            <a:ext cx="1176925"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es-ES"/>
            </a:defPPr>
            <a:lvl1pPr>
              <a:defRPr sz="2400" b="1"/>
            </a:lvl1pPr>
          </a:lstStyle>
          <a:p>
            <a:r>
              <a:rPr lang="es-ES" dirty="0" smtClean="0">
                <a:solidFill>
                  <a:prstClr val="white"/>
                </a:solidFill>
              </a:rPr>
              <a:t>&lt;data&gt;</a:t>
            </a:r>
            <a:endParaRPr lang="es-ES" dirty="0">
              <a:solidFill>
                <a:prstClr val="white"/>
              </a:solidFill>
            </a:endParaRPr>
          </a:p>
        </p:txBody>
      </p:sp>
      <p:sp>
        <p:nvSpPr>
          <p:cNvPr id="3" name="CuadroTexto 2"/>
          <p:cNvSpPr txBox="1"/>
          <p:nvPr/>
        </p:nvSpPr>
        <p:spPr>
          <a:xfrm>
            <a:off x="2832949" y="4556026"/>
            <a:ext cx="5582631" cy="646331"/>
          </a:xfrm>
          <a:prstGeom prst="rect">
            <a:avLst/>
          </a:prstGeom>
          <a:noFill/>
        </p:spPr>
        <p:txBody>
          <a:bodyPr wrap="square" rtlCol="0">
            <a:spAutoFit/>
          </a:bodyPr>
          <a:lstStyle/>
          <a:p>
            <a:r>
              <a:rPr lang="es-ES" dirty="0" smtClean="0"/>
              <a:t>delimita un dato, que con el atributo </a:t>
            </a:r>
            <a:r>
              <a:rPr lang="en-US" i="1" dirty="0" smtClean="0"/>
              <a:t>value</a:t>
            </a:r>
            <a:r>
              <a:rPr lang="es-ES" dirty="0" smtClean="0"/>
              <a:t> se suministra de forma más precisa</a:t>
            </a:r>
            <a:endParaRPr lang="es-ES" dirty="0"/>
          </a:p>
        </p:txBody>
      </p:sp>
    </p:spTree>
    <p:extLst>
      <p:ext uri="{BB962C8B-B14F-4D97-AF65-F5344CB8AC3E}">
        <p14:creationId xmlns:p14="http://schemas.microsoft.com/office/powerpoint/2010/main" val="638459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872" y="460113"/>
            <a:ext cx="7551523" cy="638174"/>
          </a:xfrm>
        </p:spPr>
        <p:txBody>
          <a:bodyPr/>
          <a:lstStyle/>
          <a:p>
            <a:r>
              <a:rPr lang="es-ES" dirty="0" smtClean="0"/>
              <a:t>Importancia contextual: </a:t>
            </a:r>
            <a:r>
              <a:rPr lang="es-ES" dirty="0" err="1" smtClean="0"/>
              <a:t>mark</a:t>
            </a:r>
            <a:endParaRPr lang="es-ES" dirty="0"/>
          </a:p>
        </p:txBody>
      </p:sp>
      <p:sp>
        <p:nvSpPr>
          <p:cNvPr id="3" name="CuadroTexto 2"/>
          <p:cNvSpPr txBox="1"/>
          <p:nvPr/>
        </p:nvSpPr>
        <p:spPr>
          <a:xfrm>
            <a:off x="988826" y="1527780"/>
            <a:ext cx="1281120"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es-ES"/>
            </a:defPPr>
            <a:lvl1pPr>
              <a:defRPr sz="2400" b="1"/>
            </a:lvl1pPr>
          </a:lstStyle>
          <a:p>
            <a:r>
              <a:rPr lang="es-ES" dirty="0">
                <a:solidFill>
                  <a:prstClr val="white"/>
                </a:solidFill>
              </a:rPr>
              <a:t>&lt;</a:t>
            </a:r>
            <a:r>
              <a:rPr lang="es-ES" dirty="0" err="1">
                <a:solidFill>
                  <a:prstClr val="white"/>
                </a:solidFill>
              </a:rPr>
              <a:t>mark</a:t>
            </a:r>
            <a:r>
              <a:rPr lang="es-ES" dirty="0">
                <a:solidFill>
                  <a:prstClr val="white"/>
                </a:solidFill>
              </a:rPr>
              <a:t>&gt;</a:t>
            </a:r>
          </a:p>
        </p:txBody>
      </p:sp>
      <p:sp>
        <p:nvSpPr>
          <p:cNvPr id="5" name="Rectángulo 4"/>
          <p:cNvSpPr/>
          <p:nvPr/>
        </p:nvSpPr>
        <p:spPr>
          <a:xfrm>
            <a:off x="2880890" y="1435917"/>
            <a:ext cx="5148429" cy="1477328"/>
          </a:xfrm>
          <a:prstGeom prst="rect">
            <a:avLst/>
          </a:prstGeom>
        </p:spPr>
        <p:txBody>
          <a:bodyPr wrap="square">
            <a:spAutoFit/>
          </a:bodyPr>
          <a:lstStyle/>
          <a:p>
            <a:r>
              <a:rPr lang="es-ES" dirty="0" smtClean="0">
                <a:solidFill>
                  <a:prstClr val="black"/>
                </a:solidFill>
              </a:rPr>
              <a:t>resalta </a:t>
            </a:r>
            <a:r>
              <a:rPr lang="es-ES" dirty="0">
                <a:solidFill>
                  <a:prstClr val="black"/>
                </a:solidFill>
              </a:rPr>
              <a:t>parte de un </a:t>
            </a:r>
            <a:r>
              <a:rPr lang="es-ES" dirty="0" smtClean="0">
                <a:solidFill>
                  <a:prstClr val="black"/>
                </a:solidFill>
              </a:rPr>
              <a:t>texto relevante en determinado contexto, generalmente de acuerdo </a:t>
            </a:r>
            <a:r>
              <a:rPr lang="es-ES" dirty="0">
                <a:solidFill>
                  <a:prstClr val="black"/>
                </a:solidFill>
              </a:rPr>
              <a:t>con </a:t>
            </a:r>
            <a:r>
              <a:rPr lang="es-ES" dirty="0" smtClean="0">
                <a:solidFill>
                  <a:prstClr val="black"/>
                </a:solidFill>
              </a:rPr>
              <a:t>las  acciones del usuario</a:t>
            </a:r>
          </a:p>
          <a:p>
            <a:r>
              <a:rPr lang="es-ES" dirty="0" smtClean="0">
                <a:solidFill>
                  <a:prstClr val="black"/>
                </a:solidFill>
              </a:rPr>
              <a:t>No se pone ningún énfasis en el texto resaltado (al margen del contexto en el que destaca)</a:t>
            </a:r>
            <a:endParaRPr lang="es-ES" dirty="0">
              <a:solidFill>
                <a:prstClr val="black"/>
              </a:solidFill>
            </a:endParaRPr>
          </a:p>
        </p:txBody>
      </p:sp>
      <p:pic>
        <p:nvPicPr>
          <p:cNvPr id="7" name="Imagen 6"/>
          <p:cNvPicPr>
            <a:picLocks noChangeAspect="1"/>
          </p:cNvPicPr>
          <p:nvPr/>
        </p:nvPicPr>
        <p:blipFill>
          <a:blip r:embed="rId3"/>
          <a:stretch>
            <a:fillRect/>
          </a:stretch>
        </p:blipFill>
        <p:spPr>
          <a:xfrm>
            <a:off x="8064622" y="413253"/>
            <a:ext cx="694048" cy="685034"/>
          </a:xfrm>
          <a:prstGeom prst="rect">
            <a:avLst/>
          </a:prstGeom>
        </p:spPr>
      </p:pic>
      <p:sp>
        <p:nvSpPr>
          <p:cNvPr id="8" name="CuadroTexto 7"/>
          <p:cNvSpPr txBox="1"/>
          <p:nvPr/>
        </p:nvSpPr>
        <p:spPr>
          <a:xfrm>
            <a:off x="791118" y="3230861"/>
            <a:ext cx="3511360" cy="923330"/>
          </a:xfrm>
          <a:prstGeom prst="rect">
            <a:avLst/>
          </a:prstGeom>
          <a:noFill/>
        </p:spPr>
        <p:txBody>
          <a:bodyPr wrap="square" rtlCol="0">
            <a:spAutoFit/>
          </a:bodyPr>
          <a:lstStyle/>
          <a:p>
            <a:r>
              <a:rPr lang="es-ES" dirty="0" smtClean="0">
                <a:solidFill>
                  <a:prstClr val="black"/>
                </a:solidFill>
              </a:rPr>
              <a:t>Uno de sus usos habituales es resaltar un término buscado en los resultados de una búsqueda</a:t>
            </a:r>
            <a:endParaRPr lang="es-ES" dirty="0">
              <a:solidFill>
                <a:prstClr val="black"/>
              </a:solidFill>
            </a:endParaRPr>
          </a:p>
        </p:txBody>
      </p:sp>
      <p:sp>
        <p:nvSpPr>
          <p:cNvPr id="9" name="CuadroTexto 8"/>
          <p:cNvSpPr txBox="1"/>
          <p:nvPr/>
        </p:nvSpPr>
        <p:spPr>
          <a:xfrm>
            <a:off x="791118" y="4277144"/>
            <a:ext cx="3439236"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smtClean="0">
                <a:solidFill>
                  <a:prstClr val="white"/>
                </a:solidFill>
              </a:rPr>
              <a:t>Suele ser el servidor (e.g. PHP) </a:t>
            </a:r>
            <a:r>
              <a:rPr lang="es-ES" dirty="0">
                <a:solidFill>
                  <a:prstClr val="white"/>
                </a:solidFill>
              </a:rPr>
              <a:t>el </a:t>
            </a:r>
            <a:r>
              <a:rPr lang="es-ES" dirty="0" smtClean="0">
                <a:solidFill>
                  <a:prstClr val="white"/>
                </a:solidFill>
              </a:rPr>
              <a:t>que reconoce y marca las apariciones de determinada cadena, mediante funciones del tipo </a:t>
            </a:r>
            <a:r>
              <a:rPr lang="es-ES" dirty="0">
                <a:solidFill>
                  <a:prstClr val="white"/>
                </a:solidFill>
              </a:rPr>
              <a:t>de  </a:t>
            </a:r>
            <a:r>
              <a:rPr lang="es-ES" dirty="0" err="1">
                <a:solidFill>
                  <a:prstClr val="white"/>
                </a:solidFill>
              </a:rPr>
              <a:t>str_replace</a:t>
            </a:r>
            <a:r>
              <a:rPr lang="es-ES" dirty="0" smtClean="0">
                <a:solidFill>
                  <a:prstClr val="white"/>
                </a:solidFill>
              </a:rPr>
              <a:t>() o expresiones regulares</a:t>
            </a:r>
            <a:endParaRPr lang="es-ES" dirty="0">
              <a:solidFill>
                <a:prstClr val="white"/>
              </a:solidFill>
            </a:endParaRPr>
          </a:p>
        </p:txBody>
      </p:sp>
      <p:pic>
        <p:nvPicPr>
          <p:cNvPr id="10" name="Imagen 9"/>
          <p:cNvPicPr>
            <a:picLocks noChangeAspect="1"/>
          </p:cNvPicPr>
          <p:nvPr/>
        </p:nvPicPr>
        <p:blipFill>
          <a:blip r:embed="rId4"/>
          <a:stretch>
            <a:fillRect/>
          </a:stretch>
        </p:blipFill>
        <p:spPr>
          <a:xfrm>
            <a:off x="4550986" y="3284344"/>
            <a:ext cx="3648065" cy="2747126"/>
          </a:xfrm>
          <a:prstGeom prst="rect">
            <a:avLst/>
          </a:prstGeom>
        </p:spPr>
      </p:pic>
    </p:spTree>
    <p:extLst>
      <p:ext uri="{BB962C8B-B14F-4D97-AF65-F5344CB8AC3E}">
        <p14:creationId xmlns:p14="http://schemas.microsoft.com/office/powerpoint/2010/main" val="2813200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872" y="460113"/>
            <a:ext cx="7551523" cy="638174"/>
          </a:xfrm>
        </p:spPr>
        <p:txBody>
          <a:bodyPr>
            <a:normAutofit/>
          </a:bodyPr>
          <a:lstStyle/>
          <a:p>
            <a:r>
              <a:rPr lang="es-ES" dirty="0" smtClean="0"/>
              <a:t>Etiquetas semánticas idiomáticas</a:t>
            </a:r>
            <a:endParaRPr lang="es-ES" dirty="0"/>
          </a:p>
        </p:txBody>
      </p:sp>
      <p:sp>
        <p:nvSpPr>
          <p:cNvPr id="3" name="CuadroTexto 2"/>
          <p:cNvSpPr txBox="1"/>
          <p:nvPr/>
        </p:nvSpPr>
        <p:spPr>
          <a:xfrm>
            <a:off x="973328" y="1951179"/>
            <a:ext cx="1281120"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es-ES"/>
            </a:defPPr>
            <a:lvl1pPr>
              <a:defRPr sz="2400" b="1"/>
            </a:lvl1pPr>
          </a:lstStyle>
          <a:p>
            <a:r>
              <a:rPr lang="es-ES" dirty="0" smtClean="0">
                <a:solidFill>
                  <a:prstClr val="white"/>
                </a:solidFill>
              </a:rPr>
              <a:t>&lt;</a:t>
            </a:r>
            <a:r>
              <a:rPr lang="es-ES" dirty="0" err="1" smtClean="0">
                <a:solidFill>
                  <a:prstClr val="white"/>
                </a:solidFill>
              </a:rPr>
              <a:t>bdi</a:t>
            </a:r>
            <a:r>
              <a:rPr lang="es-ES" dirty="0" smtClean="0">
                <a:solidFill>
                  <a:prstClr val="white"/>
                </a:solidFill>
              </a:rPr>
              <a:t>&gt;</a:t>
            </a:r>
            <a:endParaRPr lang="es-ES" dirty="0">
              <a:solidFill>
                <a:prstClr val="white"/>
              </a:solidFill>
            </a:endParaRPr>
          </a:p>
        </p:txBody>
      </p:sp>
      <p:sp>
        <p:nvSpPr>
          <p:cNvPr id="5" name="Rectángulo 4"/>
          <p:cNvSpPr/>
          <p:nvPr/>
        </p:nvSpPr>
        <p:spPr>
          <a:xfrm>
            <a:off x="2796965" y="1736318"/>
            <a:ext cx="5148429" cy="923330"/>
          </a:xfrm>
          <a:prstGeom prst="rect">
            <a:avLst/>
          </a:prstGeom>
        </p:spPr>
        <p:txBody>
          <a:bodyPr wrap="square">
            <a:spAutoFit/>
          </a:bodyPr>
          <a:lstStyle/>
          <a:p>
            <a:r>
              <a:rPr lang="es-ES" dirty="0" smtClean="0">
                <a:solidFill>
                  <a:prstClr val="black"/>
                </a:solidFill>
              </a:rPr>
              <a:t>permite aislar un elemento en línea que debe ser renderizado en una dirección distinta a la del texto que le rodea</a:t>
            </a:r>
            <a:endParaRPr lang="es-ES" dirty="0">
              <a:solidFill>
                <a:prstClr val="black"/>
              </a:solidFill>
            </a:endParaRPr>
          </a:p>
        </p:txBody>
      </p:sp>
      <p:pic>
        <p:nvPicPr>
          <p:cNvPr id="7" name="Imagen 6"/>
          <p:cNvPicPr>
            <a:picLocks noChangeAspect="1"/>
          </p:cNvPicPr>
          <p:nvPr/>
        </p:nvPicPr>
        <p:blipFill>
          <a:blip r:embed="rId3"/>
          <a:stretch>
            <a:fillRect/>
          </a:stretch>
        </p:blipFill>
        <p:spPr>
          <a:xfrm>
            <a:off x="8064622" y="413253"/>
            <a:ext cx="694048" cy="685034"/>
          </a:xfrm>
          <a:prstGeom prst="rect">
            <a:avLst/>
          </a:prstGeom>
        </p:spPr>
      </p:pic>
      <p:sp>
        <p:nvSpPr>
          <p:cNvPr id="11" name="CuadroTexto 10"/>
          <p:cNvSpPr txBox="1"/>
          <p:nvPr/>
        </p:nvSpPr>
        <p:spPr>
          <a:xfrm>
            <a:off x="973328" y="2950825"/>
            <a:ext cx="1281120"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es-ES"/>
            </a:defPPr>
            <a:lvl1pPr>
              <a:defRPr sz="2400" b="1"/>
            </a:lvl1pPr>
          </a:lstStyle>
          <a:p>
            <a:r>
              <a:rPr lang="es-ES" dirty="0">
                <a:solidFill>
                  <a:prstClr val="white"/>
                </a:solidFill>
              </a:rPr>
              <a:t>&lt;</a:t>
            </a:r>
            <a:r>
              <a:rPr lang="es-ES" dirty="0" err="1">
                <a:solidFill>
                  <a:prstClr val="white"/>
                </a:solidFill>
              </a:rPr>
              <a:t>ruby</a:t>
            </a:r>
            <a:r>
              <a:rPr lang="es-ES" dirty="0">
                <a:solidFill>
                  <a:prstClr val="white"/>
                </a:solidFill>
              </a:rPr>
              <a:t>&gt;</a:t>
            </a:r>
          </a:p>
        </p:txBody>
      </p:sp>
      <p:sp>
        <p:nvSpPr>
          <p:cNvPr id="12" name="Rectángulo 11"/>
          <p:cNvSpPr/>
          <p:nvPr/>
        </p:nvSpPr>
        <p:spPr>
          <a:xfrm>
            <a:off x="2796966" y="3429000"/>
            <a:ext cx="5148429" cy="646331"/>
          </a:xfrm>
          <a:prstGeom prst="rect">
            <a:avLst/>
          </a:prstGeom>
        </p:spPr>
        <p:txBody>
          <a:bodyPr wrap="square">
            <a:spAutoFit/>
          </a:bodyPr>
          <a:lstStyle/>
          <a:p>
            <a:r>
              <a:rPr lang="es-ES" dirty="0">
                <a:solidFill>
                  <a:prstClr val="black"/>
                </a:solidFill>
              </a:rPr>
              <a:t>Anotaciones Ruby , que se emplean para indicar la pronunciación en las lenguas de Asia </a:t>
            </a:r>
            <a:r>
              <a:rPr lang="es-ES" dirty="0" smtClean="0">
                <a:solidFill>
                  <a:prstClr val="black"/>
                </a:solidFill>
              </a:rPr>
              <a:t>Oriental</a:t>
            </a:r>
            <a:endParaRPr lang="es-ES" dirty="0">
              <a:solidFill>
                <a:prstClr val="black"/>
              </a:solidFill>
            </a:endParaRPr>
          </a:p>
        </p:txBody>
      </p:sp>
      <p:sp>
        <p:nvSpPr>
          <p:cNvPr id="13" name="CuadroTexto 12"/>
          <p:cNvSpPr txBox="1"/>
          <p:nvPr/>
        </p:nvSpPr>
        <p:spPr>
          <a:xfrm>
            <a:off x="973328" y="5237702"/>
            <a:ext cx="1281120"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es-ES"/>
            </a:defPPr>
            <a:lvl1pPr>
              <a:defRPr sz="2400" b="1"/>
            </a:lvl1pPr>
          </a:lstStyle>
          <a:p>
            <a:r>
              <a:rPr lang="es-ES" dirty="0">
                <a:solidFill>
                  <a:prstClr val="white"/>
                </a:solidFill>
              </a:rPr>
              <a:t>&lt;</a:t>
            </a:r>
            <a:r>
              <a:rPr lang="es-ES" dirty="0" err="1">
                <a:solidFill>
                  <a:prstClr val="white"/>
                </a:solidFill>
              </a:rPr>
              <a:t>wbr</a:t>
            </a:r>
            <a:r>
              <a:rPr lang="es-ES" dirty="0">
                <a:solidFill>
                  <a:prstClr val="white"/>
                </a:solidFill>
              </a:rPr>
              <a:t>&gt;</a:t>
            </a:r>
          </a:p>
        </p:txBody>
      </p:sp>
      <p:sp>
        <p:nvSpPr>
          <p:cNvPr id="14" name="Rectángulo 13"/>
          <p:cNvSpPr/>
          <p:nvPr/>
        </p:nvSpPr>
        <p:spPr>
          <a:xfrm>
            <a:off x="2796965" y="5006870"/>
            <a:ext cx="5148429" cy="923330"/>
          </a:xfrm>
          <a:prstGeom prst="rect">
            <a:avLst/>
          </a:prstGeom>
        </p:spPr>
        <p:txBody>
          <a:bodyPr wrap="square">
            <a:spAutoFit/>
          </a:bodyPr>
          <a:lstStyle/>
          <a:p>
            <a:r>
              <a:rPr lang="en-US" i="1" dirty="0"/>
              <a:t>Word Break Opportunity </a:t>
            </a:r>
            <a:r>
              <a:rPr lang="es-ES" dirty="0" smtClean="0"/>
              <a:t>, indica el punto en que se puede romper una palabra en caso de que sea necesario adecuarla al espacio disponible</a:t>
            </a:r>
            <a:endParaRPr lang="es-ES" dirty="0">
              <a:solidFill>
                <a:prstClr val="black"/>
              </a:solidFill>
            </a:endParaRPr>
          </a:p>
        </p:txBody>
      </p:sp>
      <p:sp>
        <p:nvSpPr>
          <p:cNvPr id="15" name="CuadroTexto 14"/>
          <p:cNvSpPr txBox="1"/>
          <p:nvPr/>
        </p:nvSpPr>
        <p:spPr>
          <a:xfrm>
            <a:off x="973328" y="3513078"/>
            <a:ext cx="1281120"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es-ES"/>
            </a:defPPr>
            <a:lvl1pPr>
              <a:defRPr sz="2400" b="1"/>
            </a:lvl1pPr>
          </a:lstStyle>
          <a:p>
            <a:r>
              <a:rPr lang="es-ES" dirty="0" smtClean="0">
                <a:solidFill>
                  <a:prstClr val="white"/>
                </a:solidFill>
              </a:rPr>
              <a:t>&lt;</a:t>
            </a:r>
            <a:r>
              <a:rPr lang="es-ES" dirty="0" err="1" smtClean="0">
                <a:solidFill>
                  <a:prstClr val="white"/>
                </a:solidFill>
              </a:rPr>
              <a:t>rp</a:t>
            </a:r>
            <a:r>
              <a:rPr lang="es-ES" dirty="0" smtClean="0">
                <a:solidFill>
                  <a:prstClr val="white"/>
                </a:solidFill>
              </a:rPr>
              <a:t>&gt;</a:t>
            </a:r>
            <a:endParaRPr lang="es-ES" dirty="0">
              <a:solidFill>
                <a:prstClr val="white"/>
              </a:solidFill>
            </a:endParaRPr>
          </a:p>
        </p:txBody>
      </p:sp>
      <p:sp>
        <p:nvSpPr>
          <p:cNvPr id="16" name="CuadroTexto 15"/>
          <p:cNvSpPr txBox="1"/>
          <p:nvPr/>
        </p:nvSpPr>
        <p:spPr>
          <a:xfrm>
            <a:off x="973328" y="4075331"/>
            <a:ext cx="1281120"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es-ES"/>
            </a:defPPr>
            <a:lvl1pPr>
              <a:defRPr sz="2400" b="1"/>
            </a:lvl1pPr>
          </a:lstStyle>
          <a:p>
            <a:r>
              <a:rPr lang="es-ES" dirty="0" smtClean="0">
                <a:solidFill>
                  <a:prstClr val="white"/>
                </a:solidFill>
              </a:rPr>
              <a:t>&lt;</a:t>
            </a:r>
            <a:r>
              <a:rPr lang="es-ES" dirty="0" err="1" smtClean="0">
                <a:solidFill>
                  <a:prstClr val="white"/>
                </a:solidFill>
              </a:rPr>
              <a:t>rt</a:t>
            </a:r>
            <a:r>
              <a:rPr lang="es-ES" dirty="0" smtClean="0">
                <a:solidFill>
                  <a:prstClr val="white"/>
                </a:solidFill>
              </a:rPr>
              <a:t>&gt;</a:t>
            </a:r>
            <a:endParaRPr lang="es-ES" dirty="0">
              <a:solidFill>
                <a:prstClr val="white"/>
              </a:solidFill>
            </a:endParaRPr>
          </a:p>
        </p:txBody>
      </p:sp>
    </p:spTree>
    <p:extLst>
      <p:ext uri="{BB962C8B-B14F-4D97-AF65-F5344CB8AC3E}">
        <p14:creationId xmlns:p14="http://schemas.microsoft.com/office/powerpoint/2010/main" val="2505476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HTML5</a:t>
            </a:r>
            <a:r>
              <a:rPr lang="es-ES" sz="3600" b="1" i="1" dirty="0">
                <a:solidFill>
                  <a:srgbClr val="04617B"/>
                </a:solidFill>
                <a:effectLst>
                  <a:outerShdw blurRad="38100" dist="38100" dir="2700000" algn="tl">
                    <a:srgbClr val="C0C0C0"/>
                  </a:outerShdw>
                </a:effectLst>
                <a:latin typeface="Constantia"/>
                <a:cs typeface="+mn-cs"/>
              </a:rPr>
              <a:t>: </a:t>
            </a:r>
            <a:r>
              <a:rPr lang="es-ES" sz="3600" b="1" i="1" dirty="0" smtClean="0">
                <a:solidFill>
                  <a:srgbClr val="04617B"/>
                </a:solidFill>
                <a:effectLst>
                  <a:outerShdw blurRad="38100" dist="38100" dir="2700000" algn="tl">
                    <a:srgbClr val="C0C0C0"/>
                  </a:outerShdw>
                </a:effectLst>
                <a:latin typeface="Constantia"/>
                <a:cs typeface="+mn-cs"/>
              </a:rPr>
              <a:t>semántica</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4" name="CuadroTexto 3"/>
          <p:cNvSpPr txBox="1"/>
          <p:nvPr/>
        </p:nvSpPr>
        <p:spPr>
          <a:xfrm>
            <a:off x="1160874" y="2822199"/>
            <a:ext cx="6679614" cy="2585323"/>
          </a:xfrm>
          <a:prstGeom prst="rect">
            <a:avLst/>
          </a:prstGeom>
          <a:noFill/>
        </p:spPr>
        <p:txBody>
          <a:bodyPr wrap="square" rtlCol="0">
            <a:spAutoFit/>
          </a:bodyPr>
          <a:lstStyle/>
          <a:p>
            <a:pPr marL="285750" indent="-285750">
              <a:buFont typeface="Arial" panose="020B0604020202020204" pitchFamily="34" charset="0"/>
              <a:buChar char="•"/>
            </a:pPr>
            <a:r>
              <a:rPr lang="es-ES" dirty="0" smtClean="0">
                <a:solidFill>
                  <a:prstClr val="black"/>
                </a:solidFill>
              </a:rPr>
              <a:t>Entre los Elementos </a:t>
            </a:r>
            <a:r>
              <a:rPr lang="es-ES" dirty="0">
                <a:solidFill>
                  <a:prstClr val="black"/>
                </a:solidFill>
              </a:rPr>
              <a:t>“en bloque</a:t>
            </a:r>
            <a:r>
              <a:rPr lang="es-ES" dirty="0" smtClean="0">
                <a:solidFill>
                  <a:prstClr val="black"/>
                </a:solidFill>
              </a:rPr>
              <a:t>”, nuevos contenedores que indican el significado de lo que contienen</a:t>
            </a:r>
          </a:p>
          <a:p>
            <a:pPr lvl="2"/>
            <a:r>
              <a:rPr lang="es-ES" dirty="0" smtClean="0">
                <a:solidFill>
                  <a:prstClr val="black"/>
                </a:solidFill>
              </a:rPr>
              <a:t>Además de </a:t>
            </a:r>
            <a:r>
              <a:rPr lang="es-ES" b="1" dirty="0" smtClean="0">
                <a:solidFill>
                  <a:srgbClr val="00B0F0"/>
                </a:solidFill>
              </a:rPr>
              <a:t>&lt;div</a:t>
            </a:r>
            <a:r>
              <a:rPr lang="es-ES" b="1" dirty="0">
                <a:solidFill>
                  <a:srgbClr val="00B0F0"/>
                </a:solidFill>
              </a:rPr>
              <a:t>&gt; </a:t>
            </a:r>
            <a:r>
              <a:rPr lang="es-ES" dirty="0">
                <a:solidFill>
                  <a:prstClr val="black"/>
                </a:solidFill>
              </a:rPr>
              <a:t>aparecen </a:t>
            </a:r>
            <a:r>
              <a:rPr lang="es-ES" b="1" dirty="0" smtClean="0">
                <a:solidFill>
                  <a:srgbClr val="00B0F0"/>
                </a:solidFill>
              </a:rPr>
              <a:t>&lt;</a:t>
            </a:r>
            <a:r>
              <a:rPr lang="en-US" b="1" dirty="0" smtClean="0">
                <a:solidFill>
                  <a:srgbClr val="00B0F0"/>
                </a:solidFill>
              </a:rPr>
              <a:t>header</a:t>
            </a:r>
            <a:r>
              <a:rPr lang="es-ES" b="1" dirty="0" smtClean="0">
                <a:solidFill>
                  <a:srgbClr val="00B0F0"/>
                </a:solidFill>
              </a:rPr>
              <a:t>&gt;</a:t>
            </a:r>
            <a:r>
              <a:rPr lang="es-ES" dirty="0" smtClean="0">
                <a:solidFill>
                  <a:prstClr val="black"/>
                </a:solidFill>
              </a:rPr>
              <a:t>, </a:t>
            </a:r>
            <a:r>
              <a:rPr lang="es-ES" b="1" dirty="0" smtClean="0">
                <a:solidFill>
                  <a:srgbClr val="00B0F0"/>
                </a:solidFill>
              </a:rPr>
              <a:t>&lt;</a:t>
            </a:r>
            <a:r>
              <a:rPr lang="en-US" b="1" noProof="1" smtClean="0">
                <a:solidFill>
                  <a:srgbClr val="00B0F0"/>
                </a:solidFill>
              </a:rPr>
              <a:t>nav</a:t>
            </a:r>
            <a:r>
              <a:rPr lang="es-ES" b="1" dirty="0" smtClean="0">
                <a:solidFill>
                  <a:srgbClr val="00B0F0"/>
                </a:solidFill>
              </a:rPr>
              <a:t>&gt;</a:t>
            </a:r>
            <a:r>
              <a:rPr lang="es-ES" dirty="0" smtClean="0">
                <a:solidFill>
                  <a:prstClr val="black"/>
                </a:solidFill>
              </a:rPr>
              <a:t>, </a:t>
            </a:r>
            <a:r>
              <a:rPr lang="es-ES" b="1" dirty="0" smtClean="0">
                <a:solidFill>
                  <a:srgbClr val="00B0F0"/>
                </a:solidFill>
              </a:rPr>
              <a:t>&lt;</a:t>
            </a:r>
            <a:r>
              <a:rPr lang="en-US" b="1" dirty="0" smtClean="0">
                <a:solidFill>
                  <a:srgbClr val="00B0F0"/>
                </a:solidFill>
              </a:rPr>
              <a:t>article</a:t>
            </a:r>
            <a:r>
              <a:rPr lang="es-ES" b="1" dirty="0" smtClean="0">
                <a:solidFill>
                  <a:srgbClr val="00B0F0"/>
                </a:solidFill>
              </a:rPr>
              <a:t>&gt;</a:t>
            </a:r>
            <a:r>
              <a:rPr lang="es-ES" dirty="0" smtClean="0">
                <a:solidFill>
                  <a:prstClr val="black"/>
                </a:solidFill>
              </a:rPr>
              <a:t>,  </a:t>
            </a:r>
            <a:r>
              <a:rPr lang="es-ES" b="1" dirty="0" smtClean="0">
                <a:solidFill>
                  <a:srgbClr val="00B0F0"/>
                </a:solidFill>
              </a:rPr>
              <a:t>&lt;</a:t>
            </a:r>
            <a:r>
              <a:rPr lang="en-US" b="1" dirty="0" smtClean="0">
                <a:solidFill>
                  <a:srgbClr val="00B0F0"/>
                </a:solidFill>
              </a:rPr>
              <a:t>section</a:t>
            </a:r>
            <a:r>
              <a:rPr lang="es-ES" b="1" dirty="0" smtClean="0">
                <a:solidFill>
                  <a:srgbClr val="00B0F0"/>
                </a:solidFill>
              </a:rPr>
              <a:t>&gt;</a:t>
            </a:r>
            <a:r>
              <a:rPr lang="es-ES" dirty="0" smtClean="0">
                <a:solidFill>
                  <a:prstClr val="black"/>
                </a:solidFill>
              </a:rPr>
              <a:t>,  </a:t>
            </a:r>
            <a:r>
              <a:rPr lang="en-US" b="1" dirty="0" smtClean="0">
                <a:solidFill>
                  <a:srgbClr val="00B0F0"/>
                </a:solidFill>
              </a:rPr>
              <a:t>&lt;aside&gt;</a:t>
            </a:r>
            <a:r>
              <a:rPr lang="es-ES" dirty="0" smtClean="0">
                <a:solidFill>
                  <a:prstClr val="black"/>
                </a:solidFill>
              </a:rPr>
              <a:t> y </a:t>
            </a:r>
            <a:r>
              <a:rPr lang="en-US" b="1" dirty="0" smtClean="0">
                <a:solidFill>
                  <a:srgbClr val="00B0F0"/>
                </a:solidFill>
              </a:rPr>
              <a:t>&lt;footer&gt;</a:t>
            </a:r>
            <a:endParaRPr lang="es-ES" dirty="0" smtClean="0">
              <a:solidFill>
                <a:prstClr val="black"/>
              </a:solidFill>
            </a:endParaRPr>
          </a:p>
          <a:p>
            <a:pPr marL="285750" indent="-285750">
              <a:buFont typeface="Arial" panose="020B0604020202020204" pitchFamily="34" charset="0"/>
              <a:buChar char="•"/>
            </a:pPr>
            <a:r>
              <a:rPr lang="es-ES" dirty="0" smtClean="0">
                <a:solidFill>
                  <a:prstClr val="black"/>
                </a:solidFill>
              </a:rPr>
              <a:t>Entre los Elementos </a:t>
            </a:r>
            <a:r>
              <a:rPr lang="es-ES" dirty="0">
                <a:solidFill>
                  <a:prstClr val="black"/>
                </a:solidFill>
              </a:rPr>
              <a:t>“en línea</a:t>
            </a:r>
            <a:r>
              <a:rPr lang="es-ES" dirty="0" smtClean="0">
                <a:solidFill>
                  <a:prstClr val="black"/>
                </a:solidFill>
              </a:rPr>
              <a:t>”, etiquetas “reinterpretadas” con valor semántico</a:t>
            </a:r>
          </a:p>
          <a:p>
            <a:pPr lvl="2"/>
            <a:r>
              <a:rPr lang="es-ES" b="1" dirty="0">
                <a:solidFill>
                  <a:srgbClr val="00B0F0"/>
                </a:solidFill>
              </a:rPr>
              <a:t>&lt;b&gt;</a:t>
            </a:r>
            <a:r>
              <a:rPr lang="es-ES" dirty="0" smtClean="0">
                <a:solidFill>
                  <a:prstClr val="black"/>
                </a:solidFill>
              </a:rPr>
              <a:t>, </a:t>
            </a:r>
            <a:r>
              <a:rPr lang="es-ES" b="1" dirty="0">
                <a:solidFill>
                  <a:srgbClr val="00B0F0"/>
                </a:solidFill>
              </a:rPr>
              <a:t>&lt;i</a:t>
            </a:r>
            <a:r>
              <a:rPr lang="es-ES" b="1" dirty="0" smtClean="0">
                <a:solidFill>
                  <a:srgbClr val="00B0F0"/>
                </a:solidFill>
              </a:rPr>
              <a:t>&gt;</a:t>
            </a:r>
            <a:r>
              <a:rPr lang="es-ES" dirty="0">
                <a:solidFill>
                  <a:prstClr val="black"/>
                </a:solidFill>
              </a:rPr>
              <a:t> ,</a:t>
            </a:r>
            <a:r>
              <a:rPr lang="es-ES" b="1" dirty="0" smtClean="0">
                <a:solidFill>
                  <a:srgbClr val="00B0F0"/>
                </a:solidFill>
              </a:rPr>
              <a:t> </a:t>
            </a:r>
            <a:r>
              <a:rPr lang="es-ES" b="1" dirty="0">
                <a:solidFill>
                  <a:srgbClr val="00B0F0"/>
                </a:solidFill>
              </a:rPr>
              <a:t>&lt;u&gt;</a:t>
            </a:r>
            <a:r>
              <a:rPr lang="es-ES" dirty="0" smtClean="0">
                <a:solidFill>
                  <a:prstClr val="black"/>
                </a:solidFill>
              </a:rPr>
              <a:t> …</a:t>
            </a:r>
            <a:endParaRPr lang="es-ES" dirty="0">
              <a:solidFill>
                <a:prstClr val="black"/>
              </a:solidFill>
            </a:endParaRPr>
          </a:p>
          <a:p>
            <a:pPr marL="285750" indent="-285750">
              <a:buFont typeface="Arial" panose="020B0604020202020204" pitchFamily="34" charset="0"/>
              <a:buChar char="•"/>
            </a:pPr>
            <a:r>
              <a:rPr lang="es-ES" dirty="0" smtClean="0">
                <a:solidFill>
                  <a:prstClr val="black"/>
                </a:solidFill>
              </a:rPr>
              <a:t>En ambos casos, los selectores permiten crear y aplicar estilos propios que se definirán en función de su valor semántico.</a:t>
            </a:r>
          </a:p>
        </p:txBody>
      </p:sp>
      <p:sp>
        <p:nvSpPr>
          <p:cNvPr id="19" name="CuadroTexto 18"/>
          <p:cNvSpPr txBox="1"/>
          <p:nvPr/>
        </p:nvSpPr>
        <p:spPr>
          <a:xfrm>
            <a:off x="6918561" y="1637769"/>
            <a:ext cx="1609489" cy="646331"/>
          </a:xfrm>
          <a:prstGeom prst="rect">
            <a:avLst/>
          </a:prstGeom>
          <a:noFill/>
        </p:spPr>
        <p:txBody>
          <a:bodyPr wrap="square" rtlCol="0">
            <a:spAutoFit/>
          </a:bodyPr>
          <a:lstStyle/>
          <a:p>
            <a:r>
              <a:rPr lang="es-ES" dirty="0" smtClean="0">
                <a:solidFill>
                  <a:prstClr val="black"/>
                </a:solidFill>
              </a:rPr>
              <a:t>Aumentar la información</a:t>
            </a:r>
            <a:endParaRPr lang="es-ES" dirty="0">
              <a:solidFill>
                <a:prstClr val="black"/>
              </a:solidFill>
            </a:endParaRPr>
          </a:p>
        </p:txBody>
      </p:sp>
      <p:sp>
        <p:nvSpPr>
          <p:cNvPr id="7" name="Flecha derecha 6"/>
          <p:cNvSpPr/>
          <p:nvPr/>
        </p:nvSpPr>
        <p:spPr>
          <a:xfrm>
            <a:off x="5466347" y="1818259"/>
            <a:ext cx="1079500" cy="2853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6" name="CuadroTexto 5"/>
          <p:cNvSpPr txBox="1"/>
          <p:nvPr/>
        </p:nvSpPr>
        <p:spPr>
          <a:xfrm>
            <a:off x="876886" y="1776268"/>
            <a:ext cx="1205914" cy="369332"/>
          </a:xfrm>
          <a:prstGeom prst="rect">
            <a:avLst/>
          </a:prstGeom>
          <a:noFill/>
        </p:spPr>
        <p:txBody>
          <a:bodyPr wrap="square" rtlCol="0">
            <a:spAutoFit/>
          </a:bodyPr>
          <a:lstStyle/>
          <a:p>
            <a:r>
              <a:rPr lang="es-ES" b="1" dirty="0" smtClean="0">
                <a:solidFill>
                  <a:prstClr val="black"/>
                </a:solidFill>
              </a:rPr>
              <a:t>Semántica</a:t>
            </a:r>
            <a:endParaRPr lang="es-ES" b="1" dirty="0">
              <a:solidFill>
                <a:prstClr val="black"/>
              </a:solidFill>
            </a:endParaRPr>
          </a:p>
        </p:txBody>
      </p:sp>
      <p:sp>
        <p:nvSpPr>
          <p:cNvPr id="8" name="Flecha derecha 7"/>
          <p:cNvSpPr/>
          <p:nvPr/>
        </p:nvSpPr>
        <p:spPr>
          <a:xfrm>
            <a:off x="2455515" y="1818259"/>
            <a:ext cx="1079500" cy="2853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9" name="CuadroTexto 8"/>
          <p:cNvSpPr txBox="1"/>
          <p:nvPr/>
        </p:nvSpPr>
        <p:spPr>
          <a:xfrm>
            <a:off x="3907730" y="1776268"/>
            <a:ext cx="1185902" cy="369332"/>
          </a:xfrm>
          <a:prstGeom prst="rect">
            <a:avLst/>
          </a:prstGeom>
          <a:noFill/>
        </p:spPr>
        <p:txBody>
          <a:bodyPr wrap="none" rtlCol="0">
            <a:spAutoFit/>
          </a:bodyPr>
          <a:lstStyle/>
          <a:p>
            <a:r>
              <a:rPr lang="es-ES" dirty="0" smtClean="0">
                <a:solidFill>
                  <a:prstClr val="black"/>
                </a:solidFill>
              </a:rPr>
              <a:t>Significado</a:t>
            </a:r>
            <a:endParaRPr lang="es-ES" dirty="0">
              <a:solidFill>
                <a:prstClr val="black"/>
              </a:solidFill>
            </a:endParaRPr>
          </a:p>
        </p:txBody>
      </p:sp>
    </p:spTree>
    <p:extLst>
      <p:ext uri="{BB962C8B-B14F-4D97-AF65-F5344CB8AC3E}">
        <p14:creationId xmlns:p14="http://schemas.microsoft.com/office/powerpoint/2010/main" val="26017601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4"/>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Valor semántico de las clases (</a:t>
            </a:r>
            <a:r>
              <a:rPr lang="es-ES" sz="3600" b="1" i="1" dirty="0" err="1" smtClean="0">
                <a:solidFill>
                  <a:srgbClr val="04617B"/>
                </a:solidFill>
                <a:effectLst>
                  <a:outerShdw blurRad="38100" dist="38100" dir="2700000" algn="tl">
                    <a:srgbClr val="C0C0C0"/>
                  </a:outerShdw>
                </a:effectLst>
                <a:latin typeface="Constantia"/>
                <a:cs typeface="+mn-cs"/>
              </a:rPr>
              <a:t>class</a:t>
            </a:r>
            <a:r>
              <a:rPr lang="es-ES" sz="3600" b="1" i="1" dirty="0" smtClean="0">
                <a:solidFill>
                  <a:srgbClr val="04617B"/>
                </a:solidFill>
                <a:effectLst>
                  <a:outerShdw blurRad="38100" dist="38100" dir="2700000" algn="tl">
                    <a:srgbClr val="C0C0C0"/>
                  </a:outerShdw>
                </a:effectLst>
                <a:latin typeface="Constantia"/>
                <a:cs typeface="+mn-cs"/>
              </a:rPr>
              <a:t>)</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3" name="Rectángulo 2"/>
          <p:cNvSpPr/>
          <p:nvPr/>
        </p:nvSpPr>
        <p:spPr>
          <a:xfrm>
            <a:off x="1019907" y="3776099"/>
            <a:ext cx="7104184" cy="646331"/>
          </a:xfrm>
          <a:prstGeom prst="rect">
            <a:avLst/>
          </a:prstGeom>
        </p:spPr>
        <p:txBody>
          <a:bodyPr wrap="square">
            <a:spAutoFit/>
          </a:bodyPr>
          <a:lstStyle/>
          <a:p>
            <a:r>
              <a:rPr lang="es-ES" dirty="0" smtClean="0">
                <a:solidFill>
                  <a:prstClr val="black"/>
                </a:solidFill>
              </a:rPr>
              <a:t>&lt;cite </a:t>
            </a:r>
            <a:r>
              <a:rPr lang="es-ES" dirty="0" err="1" smtClean="0">
                <a:solidFill>
                  <a:prstClr val="black"/>
                </a:solidFill>
              </a:rPr>
              <a:t>class</a:t>
            </a:r>
            <a:r>
              <a:rPr lang="es-ES" dirty="0" smtClean="0">
                <a:solidFill>
                  <a:prstClr val="black"/>
                </a:solidFill>
              </a:rPr>
              <a:t>=“novela”&gt; </a:t>
            </a:r>
            <a:r>
              <a:rPr lang="es-ES" i="1" u="sng" dirty="0">
                <a:solidFill>
                  <a:srgbClr val="4472C4">
                    <a:lumMod val="50000"/>
                  </a:srgbClr>
                </a:solidFill>
              </a:rPr>
              <a:t>El Señor De Los Anillos</a:t>
            </a:r>
            <a:r>
              <a:rPr lang="es-ES" dirty="0" smtClean="0">
                <a:solidFill>
                  <a:prstClr val="black"/>
                </a:solidFill>
              </a:rPr>
              <a:t>&lt;/cite&gt;</a:t>
            </a:r>
            <a:endParaRPr lang="es-ES" dirty="0">
              <a:solidFill>
                <a:prstClr val="black"/>
              </a:solidFill>
            </a:endParaRPr>
          </a:p>
          <a:p>
            <a:r>
              <a:rPr lang="es-ES" dirty="0" smtClean="0">
                <a:solidFill>
                  <a:prstClr val="black"/>
                </a:solidFill>
              </a:rPr>
              <a:t>(&lt;cite </a:t>
            </a:r>
            <a:r>
              <a:rPr lang="es-ES" dirty="0" err="1">
                <a:solidFill>
                  <a:prstClr val="black"/>
                </a:solidFill>
              </a:rPr>
              <a:t>class</a:t>
            </a:r>
            <a:r>
              <a:rPr lang="es-ES" dirty="0" smtClean="0">
                <a:solidFill>
                  <a:prstClr val="black"/>
                </a:solidFill>
              </a:rPr>
              <a:t>=“</a:t>
            </a:r>
            <a:r>
              <a:rPr lang="es-ES" dirty="0" err="1" smtClean="0">
                <a:solidFill>
                  <a:prstClr val="black"/>
                </a:solidFill>
              </a:rPr>
              <a:t>tit_original</a:t>
            </a:r>
            <a:r>
              <a:rPr lang="es-ES" dirty="0" smtClean="0">
                <a:solidFill>
                  <a:prstClr val="black"/>
                </a:solidFill>
              </a:rPr>
              <a:t>” </a:t>
            </a:r>
            <a:r>
              <a:rPr lang="es-ES" dirty="0">
                <a:solidFill>
                  <a:prstClr val="black"/>
                </a:solidFill>
              </a:rPr>
              <a:t>&gt; </a:t>
            </a:r>
            <a:r>
              <a:rPr lang="es-ES" i="1" dirty="0" smtClean="0">
                <a:solidFill>
                  <a:prstClr val="black"/>
                </a:solidFill>
              </a:rPr>
              <a:t>The Lord Of The </a:t>
            </a:r>
            <a:r>
              <a:rPr lang="es-ES" i="1" dirty="0" err="1" smtClean="0">
                <a:solidFill>
                  <a:prstClr val="black"/>
                </a:solidFill>
              </a:rPr>
              <a:t>Rings</a:t>
            </a:r>
            <a:r>
              <a:rPr lang="es-ES" dirty="0" smtClean="0">
                <a:solidFill>
                  <a:prstClr val="black"/>
                </a:solidFill>
              </a:rPr>
              <a:t>&lt;/cite&gt;)</a:t>
            </a:r>
            <a:endParaRPr lang="es-ES" dirty="0">
              <a:solidFill>
                <a:prstClr val="black"/>
              </a:solidFill>
            </a:endParaRPr>
          </a:p>
        </p:txBody>
      </p:sp>
      <p:sp>
        <p:nvSpPr>
          <p:cNvPr id="4" name="Rectángulo 3"/>
          <p:cNvSpPr/>
          <p:nvPr/>
        </p:nvSpPr>
        <p:spPr>
          <a:xfrm>
            <a:off x="1107128" y="1493253"/>
            <a:ext cx="7104184" cy="369332"/>
          </a:xfrm>
          <a:prstGeom prst="rect">
            <a:avLst/>
          </a:prstGeom>
        </p:spPr>
        <p:txBody>
          <a:bodyPr wrap="square">
            <a:spAutoFit/>
          </a:bodyPr>
          <a:lstStyle/>
          <a:p>
            <a:r>
              <a:rPr lang="es-ES" dirty="0">
                <a:solidFill>
                  <a:prstClr val="black"/>
                </a:solidFill>
              </a:rPr>
              <a:t>La </a:t>
            </a:r>
            <a:r>
              <a:rPr lang="es-ES" i="1" dirty="0">
                <a:solidFill>
                  <a:prstClr val="black"/>
                </a:solidFill>
              </a:rPr>
              <a:t>cursiva</a:t>
            </a:r>
            <a:r>
              <a:rPr lang="es-ES" dirty="0">
                <a:solidFill>
                  <a:prstClr val="black"/>
                </a:solidFill>
              </a:rPr>
              <a:t> como ejemplo de las diferentes formas de aplicar formatos:</a:t>
            </a:r>
          </a:p>
        </p:txBody>
      </p:sp>
      <p:sp>
        <p:nvSpPr>
          <p:cNvPr id="5" name="Rectángulo 4"/>
          <p:cNvSpPr/>
          <p:nvPr/>
        </p:nvSpPr>
        <p:spPr>
          <a:xfrm>
            <a:off x="1019908" y="2178296"/>
            <a:ext cx="2919389" cy="369332"/>
          </a:xfrm>
          <a:prstGeom prst="rect">
            <a:avLst/>
          </a:prstGeom>
        </p:spPr>
        <p:txBody>
          <a:bodyPr wrap="none">
            <a:spAutoFit/>
          </a:bodyPr>
          <a:lstStyle/>
          <a:p>
            <a:r>
              <a:rPr lang="es-ES" dirty="0">
                <a:solidFill>
                  <a:prstClr val="black"/>
                </a:solidFill>
              </a:rPr>
              <a:t>&lt;i&gt;</a:t>
            </a:r>
            <a:r>
              <a:rPr lang="es-ES" i="1" dirty="0">
                <a:solidFill>
                  <a:prstClr val="black"/>
                </a:solidFill>
              </a:rPr>
              <a:t>El Señor De Los Anillos</a:t>
            </a:r>
            <a:r>
              <a:rPr lang="es-ES" dirty="0">
                <a:solidFill>
                  <a:prstClr val="black"/>
                </a:solidFill>
              </a:rPr>
              <a:t>&lt;/i&gt;</a:t>
            </a:r>
          </a:p>
        </p:txBody>
      </p:sp>
      <p:sp>
        <p:nvSpPr>
          <p:cNvPr id="8" name="Rectángulo 7"/>
          <p:cNvSpPr/>
          <p:nvPr/>
        </p:nvSpPr>
        <p:spPr>
          <a:xfrm>
            <a:off x="1019907" y="2984303"/>
            <a:ext cx="3456524" cy="369332"/>
          </a:xfrm>
          <a:prstGeom prst="rect">
            <a:avLst/>
          </a:prstGeom>
        </p:spPr>
        <p:txBody>
          <a:bodyPr wrap="none">
            <a:spAutoFit/>
          </a:bodyPr>
          <a:lstStyle/>
          <a:p>
            <a:r>
              <a:rPr lang="es-ES" dirty="0" smtClean="0">
                <a:solidFill>
                  <a:prstClr val="black"/>
                </a:solidFill>
              </a:rPr>
              <a:t>&lt;cite&gt;</a:t>
            </a:r>
            <a:r>
              <a:rPr lang="es-ES" i="1" dirty="0" smtClean="0">
                <a:solidFill>
                  <a:prstClr val="black"/>
                </a:solidFill>
              </a:rPr>
              <a:t>El </a:t>
            </a:r>
            <a:r>
              <a:rPr lang="es-ES" i="1" dirty="0">
                <a:solidFill>
                  <a:prstClr val="black"/>
                </a:solidFill>
              </a:rPr>
              <a:t>Señor De Los Anillos</a:t>
            </a:r>
            <a:r>
              <a:rPr lang="es-ES" dirty="0" smtClean="0">
                <a:solidFill>
                  <a:prstClr val="black"/>
                </a:solidFill>
              </a:rPr>
              <a:t>&lt;/cite&gt;</a:t>
            </a:r>
            <a:endParaRPr lang="es-ES" dirty="0">
              <a:solidFill>
                <a:prstClr val="black"/>
              </a:solidFill>
            </a:endParaRPr>
          </a:p>
        </p:txBody>
      </p:sp>
      <p:cxnSp>
        <p:nvCxnSpPr>
          <p:cNvPr id="10" name="Conector recto de flecha 9"/>
          <p:cNvCxnSpPr/>
          <p:nvPr/>
        </p:nvCxnSpPr>
        <p:spPr>
          <a:xfrm flipV="1">
            <a:off x="4047744" y="2275094"/>
            <a:ext cx="1170432" cy="87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5326623" y="2073713"/>
            <a:ext cx="1474058" cy="369332"/>
          </a:xfrm>
          <a:prstGeom prst="rect">
            <a:avLst/>
          </a:prstGeom>
          <a:noFill/>
        </p:spPr>
        <p:txBody>
          <a:bodyPr wrap="none" rtlCol="0">
            <a:spAutoFit/>
          </a:bodyPr>
          <a:lstStyle/>
          <a:p>
            <a:r>
              <a:rPr lang="es-ES" dirty="0" smtClean="0">
                <a:solidFill>
                  <a:prstClr val="black"/>
                </a:solidFill>
              </a:rPr>
              <a:t>Etiqueta física</a:t>
            </a:r>
            <a:endParaRPr lang="es-ES" dirty="0">
              <a:solidFill>
                <a:prstClr val="black"/>
              </a:solidFill>
            </a:endParaRPr>
          </a:p>
        </p:txBody>
      </p:sp>
      <p:sp>
        <p:nvSpPr>
          <p:cNvPr id="14" name="CuadroTexto 13"/>
          <p:cNvSpPr txBox="1"/>
          <p:nvPr/>
        </p:nvSpPr>
        <p:spPr>
          <a:xfrm>
            <a:off x="5491215" y="2955467"/>
            <a:ext cx="2715102" cy="369332"/>
          </a:xfrm>
          <a:prstGeom prst="rect">
            <a:avLst/>
          </a:prstGeom>
          <a:noFill/>
        </p:spPr>
        <p:txBody>
          <a:bodyPr wrap="none" rtlCol="0">
            <a:spAutoFit/>
          </a:bodyPr>
          <a:lstStyle/>
          <a:p>
            <a:r>
              <a:rPr lang="es-ES" dirty="0" smtClean="0">
                <a:solidFill>
                  <a:prstClr val="black"/>
                </a:solidFill>
              </a:rPr>
              <a:t>Etiqueta lógica o semántica</a:t>
            </a:r>
            <a:endParaRPr lang="es-ES" dirty="0">
              <a:solidFill>
                <a:prstClr val="black"/>
              </a:solidFill>
            </a:endParaRPr>
          </a:p>
        </p:txBody>
      </p:sp>
      <p:cxnSp>
        <p:nvCxnSpPr>
          <p:cNvPr id="18" name="Conector recto de flecha 17"/>
          <p:cNvCxnSpPr>
            <a:stCxn id="8" idx="3"/>
            <a:endCxn id="14" idx="1"/>
          </p:cNvCxnSpPr>
          <p:nvPr/>
        </p:nvCxnSpPr>
        <p:spPr>
          <a:xfrm flipV="1">
            <a:off x="4476431" y="3140133"/>
            <a:ext cx="1014784" cy="28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1255363" y="4958939"/>
            <a:ext cx="7600950" cy="1200329"/>
          </a:xfrm>
          <a:prstGeom prst="rect">
            <a:avLst/>
          </a:prstGeom>
        </p:spPr>
        <p:txBody>
          <a:bodyPr wrap="square">
            <a:spAutoFit/>
          </a:bodyPr>
          <a:lstStyle/>
          <a:p>
            <a:r>
              <a:rPr lang="es-ES" dirty="0" smtClean="0">
                <a:solidFill>
                  <a:prstClr val="black"/>
                </a:solidFill>
              </a:rPr>
              <a:t>Estilos</a:t>
            </a:r>
          </a:p>
          <a:p>
            <a:r>
              <a:rPr lang="es-ES" dirty="0" smtClean="0">
                <a:solidFill>
                  <a:prstClr val="black"/>
                </a:solidFill>
              </a:rPr>
              <a:t>a</a:t>
            </a:r>
            <a:r>
              <a:rPr lang="es-ES" dirty="0">
                <a:solidFill>
                  <a:prstClr val="black"/>
                </a:solidFill>
              </a:rPr>
              <a:t>. posibles rápidas modificaciones del formato e.g. corregir un idioma</a:t>
            </a:r>
          </a:p>
          <a:p>
            <a:r>
              <a:rPr lang="es-ES" dirty="0">
                <a:solidFill>
                  <a:prstClr val="black"/>
                </a:solidFill>
              </a:rPr>
              <a:t>b. las etiquetas como METADATOS: búsquedas lingüísticas y </a:t>
            </a:r>
            <a:r>
              <a:rPr lang="es-ES" dirty="0" smtClean="0">
                <a:solidFill>
                  <a:prstClr val="black"/>
                </a:solidFill>
              </a:rPr>
              <a:t>semánticas</a:t>
            </a:r>
          </a:p>
          <a:p>
            <a:r>
              <a:rPr lang="es-ES" dirty="0" smtClean="0">
                <a:solidFill>
                  <a:prstClr val="black"/>
                </a:solidFill>
              </a:rPr>
              <a:t>c. Especialmente orientado para su uso por arañas, buscadores….(no-humanos)</a:t>
            </a:r>
            <a:endParaRPr lang="es-ES" dirty="0">
              <a:solidFill>
                <a:prstClr val="black"/>
              </a:solidFill>
            </a:endParaRPr>
          </a:p>
        </p:txBody>
      </p:sp>
      <p:cxnSp>
        <p:nvCxnSpPr>
          <p:cNvPr id="22" name="Conector recto de flecha 21"/>
          <p:cNvCxnSpPr>
            <a:endCxn id="19" idx="0"/>
          </p:cNvCxnSpPr>
          <p:nvPr/>
        </p:nvCxnSpPr>
        <p:spPr>
          <a:xfrm flipH="1">
            <a:off x="5055838" y="4512388"/>
            <a:ext cx="435377" cy="446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6046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2287200" y="489520"/>
            <a:ext cx="6197153" cy="638174"/>
          </a:xfrm>
        </p:spPr>
        <p:txBody>
          <a:bodyPr vert="horz" lIns="91440" tIns="45720" rIns="91440" bIns="45720" rtlCol="0" anchor="ctr">
            <a:normAutofit fontScale="90000"/>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Ejercicio ()</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2" name="CuadroTexto 1"/>
          <p:cNvSpPr txBox="1"/>
          <p:nvPr/>
        </p:nvSpPr>
        <p:spPr>
          <a:xfrm>
            <a:off x="1036749" y="1513512"/>
            <a:ext cx="7558611" cy="1754326"/>
          </a:xfrm>
          <a:prstGeom prst="rect">
            <a:avLst/>
          </a:prstGeom>
          <a:noFill/>
        </p:spPr>
        <p:txBody>
          <a:bodyPr wrap="square" rtlCol="0">
            <a:spAutoFit/>
          </a:bodyPr>
          <a:lstStyle/>
          <a:p>
            <a:r>
              <a:rPr lang="es-ES" b="1" dirty="0" smtClean="0">
                <a:solidFill>
                  <a:prstClr val="black"/>
                </a:solidFill>
              </a:rPr>
              <a:t>Bibliografía</a:t>
            </a:r>
            <a:r>
              <a:rPr lang="es-ES" dirty="0" smtClean="0">
                <a:solidFill>
                  <a:prstClr val="black"/>
                </a:solidFill>
              </a:rPr>
              <a:t>: En un documento  Web en HTML5 creamos una bibliografía de 5 títulos </a:t>
            </a:r>
            <a:r>
              <a:rPr lang="es-ES" dirty="0">
                <a:solidFill>
                  <a:prstClr val="black"/>
                </a:solidFill>
              </a:rPr>
              <a:t>utilizando</a:t>
            </a:r>
            <a:r>
              <a:rPr lang="es-ES" dirty="0" smtClean="0">
                <a:solidFill>
                  <a:prstClr val="black"/>
                </a:solidFill>
              </a:rPr>
              <a:t> </a:t>
            </a:r>
            <a:r>
              <a:rPr lang="es-ES" dirty="0">
                <a:solidFill>
                  <a:prstClr val="black"/>
                </a:solidFill>
              </a:rPr>
              <a:t>clases (</a:t>
            </a:r>
            <a:r>
              <a:rPr lang="es-ES" dirty="0" err="1">
                <a:solidFill>
                  <a:prstClr val="black"/>
                </a:solidFill>
              </a:rPr>
              <a:t>class</a:t>
            </a:r>
            <a:r>
              <a:rPr lang="es-ES" dirty="0">
                <a:solidFill>
                  <a:prstClr val="black"/>
                </a:solidFill>
              </a:rPr>
              <a:t>) </a:t>
            </a:r>
            <a:r>
              <a:rPr lang="es-ES" dirty="0" smtClean="0">
                <a:solidFill>
                  <a:prstClr val="black"/>
                </a:solidFill>
              </a:rPr>
              <a:t> para delimitar </a:t>
            </a:r>
            <a:r>
              <a:rPr lang="es-ES" dirty="0">
                <a:solidFill>
                  <a:prstClr val="black"/>
                </a:solidFill>
              </a:rPr>
              <a:t>conceptualmente los campos que forman parte de cada registro de la </a:t>
            </a:r>
            <a:r>
              <a:rPr lang="es-ES" dirty="0" smtClean="0">
                <a:solidFill>
                  <a:prstClr val="black"/>
                </a:solidFill>
              </a:rPr>
              <a:t>bibliografía:	</a:t>
            </a:r>
          </a:p>
          <a:p>
            <a:pPr>
              <a:tabLst>
                <a:tab pos="2147888" algn="l"/>
              </a:tabLst>
            </a:pPr>
            <a:r>
              <a:rPr lang="es-ES" dirty="0" smtClean="0">
                <a:solidFill>
                  <a:prstClr val="black"/>
                </a:solidFill>
              </a:rPr>
              <a:t>Titulo - </a:t>
            </a:r>
            <a:r>
              <a:rPr lang="es-ES" dirty="0" err="1" smtClean="0">
                <a:solidFill>
                  <a:prstClr val="black"/>
                </a:solidFill>
              </a:rPr>
              <a:t>Tít_Original</a:t>
            </a:r>
            <a:r>
              <a:rPr lang="es-ES" dirty="0" smtClean="0">
                <a:solidFill>
                  <a:prstClr val="black"/>
                </a:solidFill>
              </a:rPr>
              <a:t> - </a:t>
            </a:r>
            <a:r>
              <a:rPr lang="es-ES" dirty="0" err="1" smtClean="0">
                <a:solidFill>
                  <a:prstClr val="black"/>
                </a:solidFill>
              </a:rPr>
              <a:t>Fecha_Original</a:t>
            </a:r>
            <a:r>
              <a:rPr lang="es-ES" dirty="0" smtClean="0">
                <a:solidFill>
                  <a:prstClr val="black"/>
                </a:solidFill>
              </a:rPr>
              <a:t> – Serie</a:t>
            </a:r>
            <a:r>
              <a:rPr lang="es-ES" dirty="0">
                <a:solidFill>
                  <a:prstClr val="black"/>
                </a:solidFill>
              </a:rPr>
              <a:t> </a:t>
            </a:r>
            <a:r>
              <a:rPr lang="es-ES" dirty="0" smtClean="0">
                <a:solidFill>
                  <a:prstClr val="black"/>
                </a:solidFill>
              </a:rPr>
              <a:t>– Autor – Editorial - </a:t>
            </a:r>
            <a:r>
              <a:rPr lang="es-ES" dirty="0" err="1" smtClean="0">
                <a:solidFill>
                  <a:prstClr val="black"/>
                </a:solidFill>
              </a:rPr>
              <a:t>Fecha_Edicion</a:t>
            </a:r>
            <a:endParaRPr lang="es-ES" dirty="0">
              <a:solidFill>
                <a:prstClr val="black"/>
              </a:solidFill>
            </a:endParaRPr>
          </a:p>
          <a:p>
            <a:pPr>
              <a:tabLst>
                <a:tab pos="2147888" algn="l"/>
              </a:tabLst>
            </a:pPr>
            <a:endParaRPr lang="es-ES" dirty="0" smtClean="0">
              <a:solidFill>
                <a:prstClr val="black"/>
              </a:solidFill>
            </a:endParaRPr>
          </a:p>
          <a:p>
            <a:pPr>
              <a:tabLst>
                <a:tab pos="2147888" algn="l"/>
              </a:tabLst>
            </a:pPr>
            <a:r>
              <a:rPr lang="es-ES" dirty="0" smtClean="0">
                <a:solidFill>
                  <a:prstClr val="black"/>
                </a:solidFill>
              </a:rPr>
              <a:t>Añadimos al final los datos del autor de la biografía</a:t>
            </a:r>
          </a:p>
        </p:txBody>
      </p:sp>
      <p:sp>
        <p:nvSpPr>
          <p:cNvPr id="9" name="CuadroTexto 8"/>
          <p:cNvSpPr txBox="1"/>
          <p:nvPr/>
        </p:nvSpPr>
        <p:spPr>
          <a:xfrm>
            <a:off x="1036749" y="4677649"/>
            <a:ext cx="7130221" cy="923330"/>
          </a:xfrm>
          <a:prstGeom prst="rect">
            <a:avLst/>
          </a:prstGeom>
          <a:noFill/>
        </p:spPr>
        <p:txBody>
          <a:bodyPr wrap="square" rtlCol="0">
            <a:spAutoFit/>
          </a:bodyPr>
          <a:lstStyle/>
          <a:p>
            <a:r>
              <a:rPr lang="es-ES" dirty="0" smtClean="0">
                <a:solidFill>
                  <a:prstClr val="black"/>
                </a:solidFill>
              </a:rPr>
              <a:t>Objetivo: Utilizar estilos embebidos ligados </a:t>
            </a:r>
            <a:r>
              <a:rPr lang="es-ES" dirty="0">
                <a:solidFill>
                  <a:prstClr val="black"/>
                </a:solidFill>
              </a:rPr>
              <a:t>a asignaciones mediante id y </a:t>
            </a:r>
            <a:r>
              <a:rPr lang="es-ES" dirty="0" err="1" smtClean="0">
                <a:solidFill>
                  <a:prstClr val="black"/>
                </a:solidFill>
              </a:rPr>
              <a:t>class</a:t>
            </a:r>
            <a:r>
              <a:rPr lang="es-ES" dirty="0" smtClean="0">
                <a:solidFill>
                  <a:prstClr val="black"/>
                </a:solidFill>
              </a:rPr>
              <a:t>, aplicándolos tanto por su valor semántico como por les formatos que conllevan.</a:t>
            </a:r>
            <a:endParaRPr lang="es-ES" dirty="0">
              <a:solidFill>
                <a:prstClr val="black"/>
              </a:solidFill>
            </a:endParaRPr>
          </a:p>
        </p:txBody>
      </p:sp>
    </p:spTree>
    <p:extLst>
      <p:ext uri="{BB962C8B-B14F-4D97-AF65-F5344CB8AC3E}">
        <p14:creationId xmlns:p14="http://schemas.microsoft.com/office/powerpoint/2010/main" val="450745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smtClean="0"/>
              <a:t>Ejercicio (): resultado</a:t>
            </a:r>
            <a:endParaRPr lang="es-ES" dirty="0"/>
          </a:p>
        </p:txBody>
      </p:sp>
      <p:pic>
        <p:nvPicPr>
          <p:cNvPr id="4" name="Imagen 3"/>
          <p:cNvPicPr>
            <a:picLocks noChangeAspect="1"/>
          </p:cNvPicPr>
          <p:nvPr/>
        </p:nvPicPr>
        <p:blipFill>
          <a:blip r:embed="rId2"/>
          <a:stretch>
            <a:fillRect/>
          </a:stretch>
        </p:blipFill>
        <p:spPr>
          <a:xfrm>
            <a:off x="1682767" y="1438883"/>
            <a:ext cx="6377270" cy="4900158"/>
          </a:xfrm>
          <a:prstGeom prst="rect">
            <a:avLst/>
          </a:prstGeom>
        </p:spPr>
      </p:pic>
    </p:spTree>
    <p:extLst>
      <p:ext uri="{BB962C8B-B14F-4D97-AF65-F5344CB8AC3E}">
        <p14:creationId xmlns:p14="http://schemas.microsoft.com/office/powerpoint/2010/main" val="36344525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972355"/>
          </a:xfrm>
        </p:spPr>
        <p:txBody>
          <a:bodyPr/>
          <a:lstStyle/>
          <a:p>
            <a:pPr algn="ctr"/>
            <a:r>
              <a:rPr lang="es-ES" dirty="0" smtClean="0"/>
              <a:t>Microformatos</a:t>
            </a:r>
            <a:endParaRPr lang="es-ES" dirty="0"/>
          </a:p>
        </p:txBody>
      </p:sp>
      <p:sp>
        <p:nvSpPr>
          <p:cNvPr id="4" name="Rectángulo 3"/>
          <p:cNvSpPr/>
          <p:nvPr/>
        </p:nvSpPr>
        <p:spPr>
          <a:xfrm>
            <a:off x="1241459" y="3534574"/>
            <a:ext cx="7312003" cy="1200329"/>
          </a:xfrm>
          <a:prstGeom prst="rect">
            <a:avLst/>
          </a:prstGeom>
        </p:spPr>
        <p:txBody>
          <a:bodyPr wrap="square">
            <a:spAutoFit/>
          </a:bodyPr>
          <a:lstStyle/>
          <a:p>
            <a:pPr marL="285750" indent="-285750">
              <a:buFont typeface="Arial" panose="020B0604020202020204" pitchFamily="34" charset="0"/>
              <a:buChar char="•"/>
            </a:pPr>
            <a:r>
              <a:rPr lang="es-ES" dirty="0" smtClean="0">
                <a:solidFill>
                  <a:prstClr val="black"/>
                </a:solidFill>
              </a:rPr>
              <a:t>convenciones </a:t>
            </a:r>
            <a:r>
              <a:rPr lang="es-ES" dirty="0">
                <a:solidFill>
                  <a:prstClr val="black"/>
                </a:solidFill>
              </a:rPr>
              <a:t>acordadas por la </a:t>
            </a:r>
            <a:r>
              <a:rPr lang="es-ES" dirty="0" smtClean="0">
                <a:solidFill>
                  <a:prstClr val="black"/>
                </a:solidFill>
              </a:rPr>
              <a:t>comunidad, con un gran valor semántico</a:t>
            </a:r>
          </a:p>
          <a:p>
            <a:pPr marL="285750" indent="-285750">
              <a:buFont typeface="Arial" panose="020B0604020202020204" pitchFamily="34" charset="0"/>
              <a:buChar char="•"/>
            </a:pPr>
            <a:r>
              <a:rPr lang="es-ES" dirty="0" smtClean="0">
                <a:solidFill>
                  <a:prstClr val="black"/>
                </a:solidFill>
              </a:rPr>
              <a:t>utilizan </a:t>
            </a:r>
            <a:r>
              <a:rPr lang="es-ES" dirty="0">
                <a:solidFill>
                  <a:prstClr val="black"/>
                </a:solidFill>
              </a:rPr>
              <a:t>el atributo </a:t>
            </a:r>
            <a:r>
              <a:rPr lang="en-US" i="1" dirty="0" smtClean="0">
                <a:solidFill>
                  <a:prstClr val="black"/>
                </a:solidFill>
              </a:rPr>
              <a:t>class</a:t>
            </a:r>
            <a:r>
              <a:rPr lang="es-ES" dirty="0" smtClean="0">
                <a:solidFill>
                  <a:prstClr val="black"/>
                </a:solidFill>
              </a:rPr>
              <a:t> </a:t>
            </a:r>
            <a:r>
              <a:rPr lang="es-ES" dirty="0">
                <a:solidFill>
                  <a:prstClr val="black"/>
                </a:solidFill>
              </a:rPr>
              <a:t>de HTML para tapar algunos de sus agujeros más </a:t>
            </a:r>
            <a:r>
              <a:rPr lang="es-ES" dirty="0" smtClean="0">
                <a:solidFill>
                  <a:prstClr val="black"/>
                </a:solidFill>
              </a:rPr>
              <a:t>evidentes, creando una serie de elementos </a:t>
            </a:r>
            <a:r>
              <a:rPr lang="es-ES" i="1" dirty="0" smtClean="0">
                <a:solidFill>
                  <a:prstClr val="black"/>
                </a:solidFill>
              </a:rPr>
              <a:t>div</a:t>
            </a:r>
            <a:r>
              <a:rPr lang="es-ES" dirty="0" smtClean="0">
                <a:solidFill>
                  <a:prstClr val="black"/>
                </a:solidFill>
              </a:rPr>
              <a:t> y </a:t>
            </a:r>
            <a:r>
              <a:rPr lang="en-US" i="1" dirty="0" smtClean="0">
                <a:solidFill>
                  <a:prstClr val="black"/>
                </a:solidFill>
              </a:rPr>
              <a:t>span</a:t>
            </a:r>
            <a:r>
              <a:rPr lang="es-ES" dirty="0" smtClean="0">
                <a:solidFill>
                  <a:prstClr val="black"/>
                </a:solidFill>
              </a:rPr>
              <a:t> etiquetados según su contenido</a:t>
            </a:r>
          </a:p>
        </p:txBody>
      </p:sp>
      <p:grpSp>
        <p:nvGrpSpPr>
          <p:cNvPr id="8" name="Grupo 7"/>
          <p:cNvGrpSpPr/>
          <p:nvPr/>
        </p:nvGrpSpPr>
        <p:grpSpPr>
          <a:xfrm>
            <a:off x="1051560" y="1443521"/>
            <a:ext cx="7463790" cy="1517748"/>
            <a:chOff x="840105" y="4254821"/>
            <a:chExt cx="7463790" cy="1517748"/>
          </a:xfrm>
        </p:grpSpPr>
        <p:pic>
          <p:nvPicPr>
            <p:cNvPr id="3" name="Imagen 2"/>
            <p:cNvPicPr>
              <a:picLocks noChangeAspect="1"/>
            </p:cNvPicPr>
            <p:nvPr/>
          </p:nvPicPr>
          <p:blipFill>
            <a:blip r:embed="rId2"/>
            <a:stretch>
              <a:fillRect/>
            </a:stretch>
          </p:blipFill>
          <p:spPr>
            <a:xfrm>
              <a:off x="840105" y="4473661"/>
              <a:ext cx="7463790" cy="879837"/>
            </a:xfrm>
            <a:prstGeom prst="rect">
              <a:avLst/>
            </a:prstGeom>
          </p:spPr>
        </p:pic>
        <p:sp>
          <p:nvSpPr>
            <p:cNvPr id="7" name="Rectángulo 6"/>
            <p:cNvSpPr/>
            <p:nvPr/>
          </p:nvSpPr>
          <p:spPr>
            <a:xfrm>
              <a:off x="4320012" y="5196020"/>
              <a:ext cx="254287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solidFill>
                    <a:prstClr val="black"/>
                  </a:solidFill>
                  <a:hlinkClick r:id="rId3"/>
                </a:rPr>
                <a:t>http://microformats.org</a:t>
              </a:r>
              <a:r>
                <a:rPr lang="es-ES" dirty="0" smtClean="0">
                  <a:solidFill>
                    <a:prstClr val="black"/>
                  </a:solidFill>
                  <a:hlinkClick r:id="rId3"/>
                </a:rPr>
                <a:t>/</a:t>
              </a:r>
              <a:endParaRPr lang="es-ES" dirty="0">
                <a:solidFill>
                  <a:prstClr val="black"/>
                </a:solidFill>
              </a:endParaRPr>
            </a:p>
          </p:txBody>
        </p:sp>
        <p:pic>
          <p:nvPicPr>
            <p:cNvPr id="1026" name="Picture 2" descr="microformat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508" y="4254821"/>
              <a:ext cx="1555026" cy="1517748"/>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Imagen 4"/>
          <p:cNvPicPr>
            <a:picLocks noChangeAspect="1"/>
          </p:cNvPicPr>
          <p:nvPr/>
        </p:nvPicPr>
        <p:blipFill>
          <a:blip r:embed="rId5"/>
          <a:stretch>
            <a:fillRect/>
          </a:stretch>
        </p:blipFill>
        <p:spPr>
          <a:xfrm>
            <a:off x="7382707" y="5381373"/>
            <a:ext cx="869283" cy="869283"/>
          </a:xfrm>
          <a:prstGeom prst="rect">
            <a:avLst/>
          </a:prstGeom>
        </p:spPr>
      </p:pic>
      <p:sp>
        <p:nvSpPr>
          <p:cNvPr id="6" name="Rectángulo 5"/>
          <p:cNvSpPr/>
          <p:nvPr/>
        </p:nvSpPr>
        <p:spPr>
          <a:xfrm>
            <a:off x="1241458" y="4735042"/>
            <a:ext cx="6864033" cy="646331"/>
          </a:xfrm>
          <a:prstGeom prst="rect">
            <a:avLst/>
          </a:prstGeom>
        </p:spPr>
        <p:txBody>
          <a:bodyPr wrap="square">
            <a:spAutoFit/>
          </a:bodyPr>
          <a:lstStyle/>
          <a:p>
            <a:pPr marL="285750" indent="-285750">
              <a:buFont typeface="Arial" panose="020B0604020202020204" pitchFamily="34" charset="0"/>
              <a:buChar char="•"/>
            </a:pPr>
            <a:r>
              <a:rPr lang="es-ES" dirty="0">
                <a:solidFill>
                  <a:prstClr val="black"/>
                </a:solidFill>
              </a:rPr>
              <a:t>existen </a:t>
            </a:r>
            <a:r>
              <a:rPr lang="es-ES" i="1" noProof="1">
                <a:solidFill>
                  <a:prstClr val="black"/>
                </a:solidFill>
              </a:rPr>
              <a:t>parseadores</a:t>
            </a:r>
            <a:r>
              <a:rPr lang="es-ES" dirty="0">
                <a:solidFill>
                  <a:prstClr val="black"/>
                </a:solidFill>
              </a:rPr>
              <a:t> (</a:t>
            </a:r>
            <a:r>
              <a:rPr lang="en-US" i="1" dirty="0">
                <a:solidFill>
                  <a:prstClr val="black"/>
                </a:solidFill>
              </a:rPr>
              <a:t>parsers</a:t>
            </a:r>
            <a:r>
              <a:rPr lang="es-ES" dirty="0">
                <a:solidFill>
                  <a:prstClr val="black"/>
                </a:solidFill>
              </a:rPr>
              <a:t>) y extensiones para los navegadores que son capaces de trabajar con esos patrones específicos.</a:t>
            </a:r>
          </a:p>
        </p:txBody>
      </p:sp>
      <p:sp>
        <p:nvSpPr>
          <p:cNvPr id="13" name="Rectángulo 12"/>
          <p:cNvSpPr/>
          <p:nvPr/>
        </p:nvSpPr>
        <p:spPr>
          <a:xfrm>
            <a:off x="4129241" y="5658372"/>
            <a:ext cx="3347327" cy="36933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dirty="0" err="1">
                <a:solidFill>
                  <a:schemeClr val="lt1"/>
                </a:solidFill>
                <a:hlinkClick r:id="rId6" tooltip="https://chrome.google.com/webstore/detail/oalbifknmclbnmjlljdemhjjlkmppjjl"/>
              </a:rPr>
              <a:t>Microformats</a:t>
            </a:r>
            <a:r>
              <a:rPr lang="es-ES" dirty="0">
                <a:solidFill>
                  <a:schemeClr val="lt1"/>
                </a:solidFill>
                <a:hlinkClick r:id="rId6" tooltip="https://chrome.google.com/webstore/detail/oalbifknmclbnmjlljdemhjjlkmppjjl"/>
              </a:rPr>
              <a:t> </a:t>
            </a:r>
            <a:r>
              <a:rPr lang="es-ES" dirty="0" err="1">
                <a:solidFill>
                  <a:schemeClr val="lt1"/>
                </a:solidFill>
                <a:hlinkClick r:id="rId6" tooltip="https://chrome.google.com/webstore/detail/oalbifknmclbnmjlljdemhjjlkmppjjl"/>
              </a:rPr>
              <a:t>for</a:t>
            </a:r>
            <a:r>
              <a:rPr lang="es-ES" dirty="0">
                <a:solidFill>
                  <a:schemeClr val="lt1"/>
                </a:solidFill>
                <a:hlinkClick r:id="rId6" tooltip="https://chrome.google.com/webstore/detail/oalbifknmclbnmjlljdemhjjlkmppjjl"/>
              </a:rPr>
              <a:t> Google Chrome</a:t>
            </a:r>
            <a:endParaRPr lang="es-ES" dirty="0">
              <a:solidFill>
                <a:schemeClr val="lt1"/>
              </a:solidFill>
            </a:endParaRPr>
          </a:p>
        </p:txBody>
      </p:sp>
    </p:spTree>
    <p:extLst>
      <p:ext uri="{BB962C8B-B14F-4D97-AF65-F5344CB8AC3E}">
        <p14:creationId xmlns:p14="http://schemas.microsoft.com/office/powerpoint/2010/main" val="2277122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8704" y="267591"/>
            <a:ext cx="8491728" cy="793114"/>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Evolución del HTML: versiones</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3" name="Rectángulo 2"/>
          <p:cNvSpPr/>
          <p:nvPr/>
        </p:nvSpPr>
        <p:spPr>
          <a:xfrm>
            <a:off x="2003610" y="1586316"/>
            <a:ext cx="6306671" cy="646331"/>
          </a:xfrm>
          <a:prstGeom prst="rect">
            <a:avLst/>
          </a:prstGeom>
        </p:spPr>
        <p:txBody>
          <a:bodyPr wrap="square">
            <a:spAutoFit/>
          </a:bodyPr>
          <a:lstStyle/>
          <a:p>
            <a:r>
              <a:rPr lang="es-ES" dirty="0" smtClean="0">
                <a:solidFill>
                  <a:prstClr val="black"/>
                </a:solidFill>
              </a:rPr>
              <a:t>1993</a:t>
            </a:r>
            <a:r>
              <a:rPr lang="es-ES" dirty="0">
                <a:solidFill>
                  <a:prstClr val="black"/>
                </a:solidFill>
              </a:rPr>
              <a:t>, </a:t>
            </a:r>
            <a:r>
              <a:rPr lang="es-ES" dirty="0" smtClean="0">
                <a:solidFill>
                  <a:prstClr val="black"/>
                </a:solidFill>
              </a:rPr>
              <a:t>primera </a:t>
            </a:r>
            <a:r>
              <a:rPr lang="es-ES" dirty="0">
                <a:solidFill>
                  <a:prstClr val="black"/>
                </a:solidFill>
              </a:rPr>
              <a:t>proposición para una especificación de </a:t>
            </a:r>
            <a:r>
              <a:rPr lang="es-ES" dirty="0" smtClean="0">
                <a:solidFill>
                  <a:prstClr val="black"/>
                </a:solidFill>
              </a:rPr>
              <a:t>HTML (</a:t>
            </a:r>
            <a:r>
              <a:rPr lang="es-ES" dirty="0">
                <a:solidFill>
                  <a:prstClr val="black"/>
                </a:solidFill>
              </a:rPr>
              <a:t>IETF</a:t>
            </a:r>
            <a:r>
              <a:rPr lang="es-ES" dirty="0" smtClean="0">
                <a:solidFill>
                  <a:prstClr val="black"/>
                </a:solidFill>
              </a:rPr>
              <a:t>) a partir del lenguaje inicial desarrollado </a:t>
            </a:r>
            <a:r>
              <a:rPr lang="es-ES" dirty="0">
                <a:solidFill>
                  <a:prstClr val="black"/>
                </a:solidFill>
              </a:rPr>
              <a:t>por Tim </a:t>
            </a:r>
            <a:r>
              <a:rPr lang="es-ES" dirty="0" err="1" smtClean="0">
                <a:solidFill>
                  <a:prstClr val="black"/>
                </a:solidFill>
              </a:rPr>
              <a:t>Berners</a:t>
            </a:r>
            <a:r>
              <a:rPr lang="es-ES" dirty="0" smtClean="0">
                <a:solidFill>
                  <a:prstClr val="black"/>
                </a:solidFill>
              </a:rPr>
              <a:t>-Lee</a:t>
            </a:r>
          </a:p>
        </p:txBody>
      </p:sp>
      <p:sp>
        <p:nvSpPr>
          <p:cNvPr id="4" name="Rectángulo 3"/>
          <p:cNvSpPr/>
          <p:nvPr/>
        </p:nvSpPr>
        <p:spPr>
          <a:xfrm>
            <a:off x="2003609" y="2435092"/>
            <a:ext cx="5558334" cy="646331"/>
          </a:xfrm>
          <a:prstGeom prst="rect">
            <a:avLst/>
          </a:prstGeom>
        </p:spPr>
        <p:txBody>
          <a:bodyPr wrap="square">
            <a:spAutoFit/>
          </a:bodyPr>
          <a:lstStyle/>
          <a:p>
            <a:r>
              <a:rPr lang="es-ES" dirty="0">
                <a:solidFill>
                  <a:prstClr val="black"/>
                </a:solidFill>
              </a:rPr>
              <a:t>1993, Boceto competidor de </a:t>
            </a:r>
            <a:r>
              <a:rPr lang="es-ES" dirty="0" err="1">
                <a:solidFill>
                  <a:prstClr val="black"/>
                </a:solidFill>
              </a:rPr>
              <a:t>Dave</a:t>
            </a:r>
            <a:r>
              <a:rPr lang="es-ES" dirty="0">
                <a:solidFill>
                  <a:prstClr val="black"/>
                </a:solidFill>
              </a:rPr>
              <a:t> </a:t>
            </a:r>
            <a:r>
              <a:rPr lang="es-ES" dirty="0" smtClean="0">
                <a:solidFill>
                  <a:prstClr val="black"/>
                </a:solidFill>
              </a:rPr>
              <a:t>. Incorpora imágenes. </a:t>
            </a:r>
            <a:br>
              <a:rPr lang="es-ES" dirty="0" smtClean="0">
                <a:solidFill>
                  <a:prstClr val="black"/>
                </a:solidFill>
              </a:rPr>
            </a:br>
            <a:r>
              <a:rPr lang="es-ES" dirty="0" err="1" smtClean="0">
                <a:solidFill>
                  <a:prstClr val="black"/>
                </a:solidFill>
              </a:rPr>
              <a:t>Raggett</a:t>
            </a:r>
            <a:r>
              <a:rPr lang="es-ES" dirty="0">
                <a:solidFill>
                  <a:prstClr val="black"/>
                </a:solidFill>
              </a:rPr>
              <a:t> </a:t>
            </a:r>
            <a:r>
              <a:rPr lang="es-ES" i="1" dirty="0">
                <a:solidFill>
                  <a:prstClr val="black"/>
                </a:solidFill>
              </a:rPr>
              <a:t>HTML+ (</a:t>
            </a:r>
            <a:r>
              <a:rPr lang="es-ES" i="1" dirty="0" err="1">
                <a:solidFill>
                  <a:prstClr val="black"/>
                </a:solidFill>
              </a:rPr>
              <a:t>Hypertext</a:t>
            </a:r>
            <a:r>
              <a:rPr lang="es-ES" i="1" dirty="0">
                <a:solidFill>
                  <a:prstClr val="black"/>
                </a:solidFill>
              </a:rPr>
              <a:t> </a:t>
            </a:r>
            <a:r>
              <a:rPr lang="es-ES" i="1" dirty="0" err="1">
                <a:solidFill>
                  <a:prstClr val="black"/>
                </a:solidFill>
              </a:rPr>
              <a:t>Markup</a:t>
            </a:r>
            <a:r>
              <a:rPr lang="es-ES" i="1" dirty="0">
                <a:solidFill>
                  <a:prstClr val="black"/>
                </a:solidFill>
              </a:rPr>
              <a:t> </a:t>
            </a:r>
            <a:r>
              <a:rPr lang="es-ES" i="1" dirty="0" err="1">
                <a:solidFill>
                  <a:prstClr val="black"/>
                </a:solidFill>
              </a:rPr>
              <a:t>Format</a:t>
            </a:r>
            <a:r>
              <a:rPr lang="es-ES" i="1" dirty="0">
                <a:solidFill>
                  <a:prstClr val="black"/>
                </a:solidFill>
              </a:rPr>
              <a:t>)</a:t>
            </a:r>
            <a:endParaRPr lang="es-ES" dirty="0">
              <a:solidFill>
                <a:prstClr val="black"/>
              </a:solidFill>
            </a:endParaRPr>
          </a:p>
        </p:txBody>
      </p:sp>
      <p:sp>
        <p:nvSpPr>
          <p:cNvPr id="5" name="Rectángulo redondeado 4"/>
          <p:cNvSpPr/>
          <p:nvPr/>
        </p:nvSpPr>
        <p:spPr>
          <a:xfrm>
            <a:off x="632012" y="1667217"/>
            <a:ext cx="1223682" cy="4845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s-ES" dirty="0">
                <a:solidFill>
                  <a:prstClr val="white"/>
                </a:solidFill>
              </a:rPr>
              <a:t>“HTML 1”</a:t>
            </a:r>
          </a:p>
        </p:txBody>
      </p:sp>
      <p:sp>
        <p:nvSpPr>
          <p:cNvPr id="6" name="Rectángulo redondeado 5"/>
          <p:cNvSpPr/>
          <p:nvPr/>
        </p:nvSpPr>
        <p:spPr>
          <a:xfrm>
            <a:off x="632012" y="2515994"/>
            <a:ext cx="1223682" cy="4845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s-ES" dirty="0">
                <a:solidFill>
                  <a:prstClr val="white"/>
                </a:solidFill>
              </a:rPr>
              <a:t>“HTML 2”</a:t>
            </a:r>
          </a:p>
        </p:txBody>
      </p:sp>
      <p:sp>
        <p:nvSpPr>
          <p:cNvPr id="7" name="Rectángulo redondeado 6"/>
          <p:cNvSpPr/>
          <p:nvPr/>
        </p:nvSpPr>
        <p:spPr>
          <a:xfrm>
            <a:off x="632012" y="3339923"/>
            <a:ext cx="1223682" cy="4845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s-ES" dirty="0" smtClean="0">
                <a:solidFill>
                  <a:prstClr val="white"/>
                </a:solidFill>
              </a:rPr>
              <a:t>HTML 3.0</a:t>
            </a:r>
            <a:endParaRPr lang="es-ES" dirty="0">
              <a:solidFill>
                <a:prstClr val="white"/>
              </a:solidFill>
            </a:endParaRPr>
          </a:p>
        </p:txBody>
      </p:sp>
      <p:sp>
        <p:nvSpPr>
          <p:cNvPr id="8" name="Rectángulo 7"/>
          <p:cNvSpPr/>
          <p:nvPr/>
        </p:nvSpPr>
        <p:spPr>
          <a:xfrm>
            <a:off x="2003610" y="3339923"/>
            <a:ext cx="6414250" cy="369332"/>
          </a:xfrm>
          <a:prstGeom prst="rect">
            <a:avLst/>
          </a:prstGeom>
        </p:spPr>
        <p:txBody>
          <a:bodyPr wrap="square">
            <a:spAutoFit/>
          </a:bodyPr>
          <a:lstStyle/>
          <a:p>
            <a:r>
              <a:rPr lang="es-ES" dirty="0" smtClean="0">
                <a:solidFill>
                  <a:prstClr val="black"/>
                </a:solidFill>
              </a:rPr>
              <a:t>Estándar propuesto </a:t>
            </a:r>
            <a:r>
              <a:rPr lang="es-ES" dirty="0">
                <a:solidFill>
                  <a:prstClr val="black"/>
                </a:solidFill>
              </a:rPr>
              <a:t>por el recién formado W3C en marzo de 1995.</a:t>
            </a:r>
          </a:p>
        </p:txBody>
      </p:sp>
      <p:sp>
        <p:nvSpPr>
          <p:cNvPr id="9" name="Rectángulo 8"/>
          <p:cNvSpPr/>
          <p:nvPr/>
        </p:nvSpPr>
        <p:spPr>
          <a:xfrm>
            <a:off x="1855694" y="3967755"/>
            <a:ext cx="6562166" cy="923330"/>
          </a:xfrm>
          <a:prstGeom prst="rect">
            <a:avLst/>
          </a:prstGeom>
        </p:spPr>
        <p:txBody>
          <a:bodyPr wrap="square">
            <a:spAutoFit/>
          </a:bodyPr>
          <a:lstStyle/>
          <a:p>
            <a:r>
              <a:rPr lang="es-ES" dirty="0" smtClean="0">
                <a:solidFill>
                  <a:prstClr val="black"/>
                </a:solidFill>
              </a:rPr>
              <a:t>HTML </a:t>
            </a:r>
            <a:r>
              <a:rPr lang="es-ES" dirty="0">
                <a:solidFill>
                  <a:prstClr val="black"/>
                </a:solidFill>
              </a:rPr>
              <a:t>3.2, </a:t>
            </a:r>
            <a:r>
              <a:rPr lang="es-ES" dirty="0" smtClean="0">
                <a:solidFill>
                  <a:prstClr val="black"/>
                </a:solidFill>
              </a:rPr>
              <a:t>abandonaba </a:t>
            </a:r>
            <a:r>
              <a:rPr lang="es-ES" dirty="0">
                <a:solidFill>
                  <a:prstClr val="black"/>
                </a:solidFill>
              </a:rPr>
              <a:t>la mayoría de las nuevas características del HTML 3.0 y, a cambio, adoptaba muchos elementos desarrollados inicialmente por los navegadores </a:t>
            </a:r>
            <a:r>
              <a:rPr lang="es-ES" dirty="0" smtClean="0">
                <a:solidFill>
                  <a:prstClr val="black"/>
                </a:solidFill>
              </a:rPr>
              <a:t>web</a:t>
            </a:r>
            <a:endParaRPr lang="es-ES" dirty="0">
              <a:solidFill>
                <a:prstClr val="black"/>
              </a:solidFill>
            </a:endParaRPr>
          </a:p>
        </p:txBody>
      </p:sp>
      <p:sp>
        <p:nvSpPr>
          <p:cNvPr id="10" name="Rectángulo redondeado 9"/>
          <p:cNvSpPr/>
          <p:nvPr/>
        </p:nvSpPr>
        <p:spPr>
          <a:xfrm>
            <a:off x="632012" y="5075031"/>
            <a:ext cx="1223682" cy="4845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s-ES" dirty="0">
                <a:solidFill>
                  <a:prstClr val="white"/>
                </a:solidFill>
              </a:rPr>
              <a:t>HTML 4.0</a:t>
            </a:r>
          </a:p>
        </p:txBody>
      </p:sp>
      <p:sp>
        <p:nvSpPr>
          <p:cNvPr id="11" name="Rectángulo 10"/>
          <p:cNvSpPr/>
          <p:nvPr/>
        </p:nvSpPr>
        <p:spPr>
          <a:xfrm>
            <a:off x="2005206" y="5097896"/>
            <a:ext cx="4018223" cy="923330"/>
          </a:xfrm>
          <a:prstGeom prst="rect">
            <a:avLst/>
          </a:prstGeom>
        </p:spPr>
        <p:txBody>
          <a:bodyPr wrap="square">
            <a:spAutoFit/>
          </a:bodyPr>
          <a:lstStyle/>
          <a:p>
            <a:r>
              <a:rPr lang="es-ES" dirty="0" smtClean="0">
                <a:solidFill>
                  <a:prstClr val="black"/>
                </a:solidFill>
              </a:rPr>
              <a:t>Recomendación </a:t>
            </a:r>
            <a:r>
              <a:rPr lang="es-ES" dirty="0">
                <a:solidFill>
                  <a:prstClr val="black"/>
                </a:solidFill>
              </a:rPr>
              <a:t>del </a:t>
            </a:r>
            <a:r>
              <a:rPr lang="es-ES" dirty="0" smtClean="0">
                <a:solidFill>
                  <a:prstClr val="black"/>
                </a:solidFill>
              </a:rPr>
              <a:t>W3C</a:t>
            </a:r>
            <a:r>
              <a:rPr lang="es-ES" dirty="0">
                <a:solidFill>
                  <a:prstClr val="black"/>
                </a:solidFill>
              </a:rPr>
              <a:t> </a:t>
            </a:r>
            <a:r>
              <a:rPr lang="es-ES" dirty="0" smtClean="0">
                <a:solidFill>
                  <a:prstClr val="black"/>
                </a:solidFill>
              </a:rPr>
              <a:t>en 1997, que inicia una renovación del estándar.</a:t>
            </a:r>
          </a:p>
          <a:p>
            <a:r>
              <a:rPr lang="es-ES" dirty="0" smtClean="0">
                <a:solidFill>
                  <a:prstClr val="black"/>
                </a:solidFill>
              </a:rPr>
              <a:t>Se consolida en 1999 con la 4.01</a:t>
            </a:r>
            <a:endParaRPr lang="es-ES" dirty="0">
              <a:solidFill>
                <a:prstClr val="black"/>
              </a:solidFill>
            </a:endParaRPr>
          </a:p>
        </p:txBody>
      </p:sp>
      <p:sp>
        <p:nvSpPr>
          <p:cNvPr id="12" name="Rectángulo redondeado 11"/>
          <p:cNvSpPr/>
          <p:nvPr/>
        </p:nvSpPr>
        <p:spPr>
          <a:xfrm>
            <a:off x="7487983" y="5758783"/>
            <a:ext cx="1223682" cy="4845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s-ES" dirty="0">
                <a:solidFill>
                  <a:prstClr val="white"/>
                </a:solidFill>
              </a:rPr>
              <a:t>HTML 5</a:t>
            </a:r>
          </a:p>
        </p:txBody>
      </p:sp>
      <p:sp>
        <p:nvSpPr>
          <p:cNvPr id="13" name="Rectángulo redondeado 12"/>
          <p:cNvSpPr/>
          <p:nvPr/>
        </p:nvSpPr>
        <p:spPr>
          <a:xfrm>
            <a:off x="6950102" y="5040733"/>
            <a:ext cx="1223682" cy="4845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s-ES" dirty="0">
                <a:solidFill>
                  <a:prstClr val="white"/>
                </a:solidFill>
              </a:rPr>
              <a:t>XHTML </a:t>
            </a:r>
          </a:p>
        </p:txBody>
      </p:sp>
      <p:cxnSp>
        <p:nvCxnSpPr>
          <p:cNvPr id="15" name="Conector recto de flecha 14"/>
          <p:cNvCxnSpPr>
            <a:stCxn id="11" idx="3"/>
            <a:endCxn id="13" idx="1"/>
          </p:cNvCxnSpPr>
          <p:nvPr/>
        </p:nvCxnSpPr>
        <p:spPr>
          <a:xfrm flipV="1">
            <a:off x="6023429" y="5282998"/>
            <a:ext cx="926673" cy="276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a:stCxn id="11" idx="3"/>
            <a:endCxn id="12" idx="1"/>
          </p:cNvCxnSpPr>
          <p:nvPr/>
        </p:nvCxnSpPr>
        <p:spPr>
          <a:xfrm>
            <a:off x="6023429" y="5559561"/>
            <a:ext cx="1464554" cy="441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202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972355"/>
          </a:xfrm>
        </p:spPr>
        <p:txBody>
          <a:bodyPr/>
          <a:lstStyle/>
          <a:p>
            <a:pPr algn="ctr"/>
            <a:r>
              <a:rPr lang="es-ES" dirty="0" smtClean="0"/>
              <a:t>Microformatos disponibles</a:t>
            </a:r>
            <a:endParaRPr lang="es-ES" dirty="0"/>
          </a:p>
        </p:txBody>
      </p:sp>
      <p:sp>
        <p:nvSpPr>
          <p:cNvPr id="5" name="Rectángulo 4"/>
          <p:cNvSpPr/>
          <p:nvPr/>
        </p:nvSpPr>
        <p:spPr>
          <a:xfrm>
            <a:off x="3168650" y="1698294"/>
            <a:ext cx="4169048" cy="646331"/>
          </a:xfrm>
          <a:prstGeom prst="rect">
            <a:avLst/>
          </a:prstGeom>
        </p:spPr>
        <p:txBody>
          <a:bodyPr wrap="square">
            <a:spAutoFit/>
          </a:bodyPr>
          <a:lstStyle/>
          <a:p>
            <a:pPr marL="285750" indent="-285750">
              <a:buFont typeface="Arial" panose="020B0604020202020204" pitchFamily="34" charset="0"/>
              <a:buChar char="•"/>
            </a:pPr>
            <a:r>
              <a:rPr lang="es-ES" b="1" dirty="0" err="1">
                <a:solidFill>
                  <a:srgbClr val="333333"/>
                </a:solidFill>
                <a:latin typeface="Lucida Grande"/>
              </a:rPr>
              <a:t>hCard</a:t>
            </a:r>
            <a:r>
              <a:rPr lang="es-ES" dirty="0">
                <a:solidFill>
                  <a:srgbClr val="333333"/>
                </a:solidFill>
                <a:latin typeface="Lucida Grande"/>
              </a:rPr>
              <a:t> para detalles de contactos</a:t>
            </a:r>
          </a:p>
          <a:p>
            <a:pPr marL="285750" indent="-285750">
              <a:buFont typeface="Arial" panose="020B0604020202020204" pitchFamily="34" charset="0"/>
              <a:buChar char="•"/>
            </a:pPr>
            <a:r>
              <a:rPr lang="es-ES" b="1" dirty="0" err="1">
                <a:solidFill>
                  <a:srgbClr val="333333"/>
                </a:solidFill>
                <a:latin typeface="Lucida Grande"/>
              </a:rPr>
              <a:t>hCalendar</a:t>
            </a:r>
            <a:r>
              <a:rPr lang="es-ES" dirty="0">
                <a:solidFill>
                  <a:srgbClr val="333333"/>
                </a:solidFill>
                <a:latin typeface="Lucida Grande"/>
              </a:rPr>
              <a:t> para </a:t>
            </a:r>
            <a:r>
              <a:rPr lang="es-ES" dirty="0" smtClean="0">
                <a:solidFill>
                  <a:srgbClr val="333333"/>
                </a:solidFill>
                <a:latin typeface="Lucida Grande"/>
              </a:rPr>
              <a:t>eventos</a:t>
            </a:r>
            <a:endParaRPr lang="es-ES" dirty="0">
              <a:solidFill>
                <a:srgbClr val="333333"/>
              </a:solidFill>
              <a:latin typeface="Lucida Grande"/>
            </a:endParaRPr>
          </a:p>
        </p:txBody>
      </p:sp>
      <p:sp>
        <p:nvSpPr>
          <p:cNvPr id="6" name="CuadroTexto 5"/>
          <p:cNvSpPr txBox="1"/>
          <p:nvPr/>
        </p:nvSpPr>
        <p:spPr>
          <a:xfrm>
            <a:off x="1053590" y="1836794"/>
            <a:ext cx="1691469" cy="646331"/>
          </a:xfrm>
          <a:prstGeom prst="rect">
            <a:avLst/>
          </a:prstGeom>
          <a:noFill/>
        </p:spPr>
        <p:txBody>
          <a:bodyPr wrap="square" rtlCol="0">
            <a:spAutoFit/>
          </a:bodyPr>
          <a:lstStyle/>
          <a:p>
            <a:r>
              <a:rPr lang="es-ES" dirty="0" smtClean="0">
                <a:solidFill>
                  <a:prstClr val="black"/>
                </a:solidFill>
              </a:rPr>
              <a:t>Entre los más conocidos</a:t>
            </a:r>
            <a:endParaRPr lang="es-ES" dirty="0">
              <a:solidFill>
                <a:prstClr val="black"/>
              </a:solidFill>
            </a:endParaRPr>
          </a:p>
        </p:txBody>
      </p:sp>
      <p:sp>
        <p:nvSpPr>
          <p:cNvPr id="3" name="Rectángulo 2"/>
          <p:cNvSpPr/>
          <p:nvPr/>
        </p:nvSpPr>
        <p:spPr>
          <a:xfrm>
            <a:off x="3341959" y="2483125"/>
            <a:ext cx="4995591" cy="2031325"/>
          </a:xfrm>
          <a:prstGeom prst="rect">
            <a:avLst/>
          </a:prstGeom>
        </p:spPr>
        <p:txBody>
          <a:bodyPr wrap="square">
            <a:spAutoFit/>
          </a:bodyPr>
          <a:lstStyle/>
          <a:p>
            <a:pPr marL="715963" indent="-715963"/>
            <a:r>
              <a:rPr lang="es-ES" b="1" dirty="0" err="1">
                <a:solidFill>
                  <a:prstClr val="black"/>
                </a:solidFill>
              </a:rPr>
              <a:t>rel-license</a:t>
            </a:r>
            <a:r>
              <a:rPr lang="es-ES" dirty="0">
                <a:solidFill>
                  <a:prstClr val="black"/>
                </a:solidFill>
              </a:rPr>
              <a:t> - </a:t>
            </a:r>
            <a:r>
              <a:rPr lang="es-ES" dirty="0" err="1">
                <a:solidFill>
                  <a:prstClr val="black"/>
                </a:solidFill>
              </a:rPr>
              <a:t>licensed</a:t>
            </a:r>
            <a:r>
              <a:rPr lang="es-ES" dirty="0">
                <a:solidFill>
                  <a:prstClr val="black"/>
                </a:solidFill>
              </a:rPr>
              <a:t> </a:t>
            </a:r>
            <a:r>
              <a:rPr lang="es-ES" dirty="0" err="1">
                <a:solidFill>
                  <a:prstClr val="black"/>
                </a:solidFill>
              </a:rPr>
              <a:t>content</a:t>
            </a:r>
            <a:endParaRPr lang="es-ES" dirty="0">
              <a:solidFill>
                <a:prstClr val="black"/>
              </a:solidFill>
            </a:endParaRPr>
          </a:p>
          <a:p>
            <a:pPr marL="715963" indent="-715963"/>
            <a:r>
              <a:rPr lang="es-ES" b="1" dirty="0" err="1">
                <a:solidFill>
                  <a:prstClr val="black"/>
                </a:solidFill>
              </a:rPr>
              <a:t>rel-nofollow</a:t>
            </a:r>
            <a:r>
              <a:rPr lang="es-ES" dirty="0">
                <a:solidFill>
                  <a:prstClr val="black"/>
                </a:solidFill>
              </a:rPr>
              <a:t> - links in </a:t>
            </a:r>
            <a:r>
              <a:rPr lang="es-ES" dirty="0" err="1">
                <a:solidFill>
                  <a:prstClr val="black"/>
                </a:solidFill>
              </a:rPr>
              <a:t>untrusted</a:t>
            </a:r>
            <a:r>
              <a:rPr lang="es-ES" dirty="0">
                <a:solidFill>
                  <a:prstClr val="black"/>
                </a:solidFill>
              </a:rPr>
              <a:t> 3rd </a:t>
            </a:r>
            <a:r>
              <a:rPr lang="es-ES" dirty="0" err="1">
                <a:solidFill>
                  <a:prstClr val="black"/>
                </a:solidFill>
              </a:rPr>
              <a:t>party</a:t>
            </a:r>
            <a:r>
              <a:rPr lang="es-ES" dirty="0">
                <a:solidFill>
                  <a:prstClr val="black"/>
                </a:solidFill>
              </a:rPr>
              <a:t> </a:t>
            </a:r>
            <a:r>
              <a:rPr lang="es-ES" dirty="0" err="1">
                <a:solidFill>
                  <a:prstClr val="black"/>
                </a:solidFill>
              </a:rPr>
              <a:t>content</a:t>
            </a:r>
            <a:endParaRPr lang="es-ES" dirty="0">
              <a:solidFill>
                <a:prstClr val="black"/>
              </a:solidFill>
            </a:endParaRPr>
          </a:p>
          <a:p>
            <a:pPr marL="715963" indent="-715963"/>
            <a:r>
              <a:rPr lang="es-ES" b="1" dirty="0" err="1">
                <a:solidFill>
                  <a:prstClr val="black"/>
                </a:solidFill>
              </a:rPr>
              <a:t>rel-tag</a:t>
            </a:r>
            <a:r>
              <a:rPr lang="es-ES" dirty="0">
                <a:solidFill>
                  <a:prstClr val="black"/>
                </a:solidFill>
              </a:rPr>
              <a:t> - </a:t>
            </a:r>
            <a:r>
              <a:rPr lang="es-ES" dirty="0" err="1">
                <a:solidFill>
                  <a:prstClr val="black"/>
                </a:solidFill>
              </a:rPr>
              <a:t>tag</a:t>
            </a:r>
            <a:r>
              <a:rPr lang="es-ES" dirty="0">
                <a:solidFill>
                  <a:prstClr val="black"/>
                </a:solidFill>
              </a:rPr>
              <a:t> </a:t>
            </a:r>
            <a:r>
              <a:rPr lang="es-ES" dirty="0" err="1">
                <a:solidFill>
                  <a:prstClr val="black"/>
                </a:solidFill>
              </a:rPr>
              <a:t>posts</a:t>
            </a:r>
            <a:r>
              <a:rPr lang="es-ES" dirty="0">
                <a:solidFill>
                  <a:prstClr val="black"/>
                </a:solidFill>
              </a:rPr>
              <a:t> and </a:t>
            </a:r>
            <a:r>
              <a:rPr lang="es-ES" dirty="0" err="1">
                <a:solidFill>
                  <a:prstClr val="black"/>
                </a:solidFill>
              </a:rPr>
              <a:t>pages</a:t>
            </a:r>
            <a:r>
              <a:rPr lang="es-ES" dirty="0">
                <a:solidFill>
                  <a:prstClr val="black"/>
                </a:solidFill>
              </a:rPr>
              <a:t> </a:t>
            </a:r>
            <a:r>
              <a:rPr lang="es-ES" dirty="0" err="1">
                <a:solidFill>
                  <a:prstClr val="black"/>
                </a:solidFill>
              </a:rPr>
              <a:t>by</a:t>
            </a:r>
            <a:r>
              <a:rPr lang="es-ES" dirty="0">
                <a:solidFill>
                  <a:prstClr val="black"/>
                </a:solidFill>
              </a:rPr>
              <a:t> </a:t>
            </a:r>
            <a:r>
              <a:rPr lang="es-ES" dirty="0" err="1">
                <a:solidFill>
                  <a:prstClr val="black"/>
                </a:solidFill>
              </a:rPr>
              <a:t>subject</a:t>
            </a:r>
            <a:endParaRPr lang="es-ES" dirty="0">
              <a:solidFill>
                <a:prstClr val="black"/>
              </a:solidFill>
            </a:endParaRPr>
          </a:p>
          <a:p>
            <a:pPr marL="715963" indent="-715963"/>
            <a:r>
              <a:rPr lang="es-ES" b="1" dirty="0">
                <a:solidFill>
                  <a:prstClr val="black"/>
                </a:solidFill>
              </a:rPr>
              <a:t>XFN</a:t>
            </a:r>
            <a:r>
              <a:rPr lang="es-ES" dirty="0">
                <a:solidFill>
                  <a:prstClr val="black"/>
                </a:solidFill>
              </a:rPr>
              <a:t> - social </a:t>
            </a:r>
            <a:r>
              <a:rPr lang="es-ES" dirty="0" err="1">
                <a:solidFill>
                  <a:prstClr val="black"/>
                </a:solidFill>
              </a:rPr>
              <a:t>relationships</a:t>
            </a:r>
            <a:r>
              <a:rPr lang="es-ES" dirty="0">
                <a:solidFill>
                  <a:prstClr val="black"/>
                </a:solidFill>
              </a:rPr>
              <a:t> and </a:t>
            </a:r>
            <a:r>
              <a:rPr lang="es-ES" dirty="0" err="1">
                <a:solidFill>
                  <a:prstClr val="black"/>
                </a:solidFill>
              </a:rPr>
              <a:t>rel</a:t>
            </a:r>
            <a:r>
              <a:rPr lang="es-ES" dirty="0">
                <a:solidFill>
                  <a:prstClr val="black"/>
                </a:solidFill>
              </a:rPr>
              <a:t>-me links </a:t>
            </a:r>
            <a:r>
              <a:rPr lang="es-ES" dirty="0" err="1">
                <a:solidFill>
                  <a:prstClr val="black"/>
                </a:solidFill>
              </a:rPr>
              <a:t>among</a:t>
            </a:r>
            <a:r>
              <a:rPr lang="es-ES" dirty="0">
                <a:solidFill>
                  <a:prstClr val="black"/>
                </a:solidFill>
              </a:rPr>
              <a:t> </a:t>
            </a:r>
            <a:r>
              <a:rPr lang="es-ES" dirty="0" err="1">
                <a:solidFill>
                  <a:prstClr val="black"/>
                </a:solidFill>
              </a:rPr>
              <a:t>profiles</a:t>
            </a:r>
            <a:r>
              <a:rPr lang="es-ES" dirty="0">
                <a:solidFill>
                  <a:prstClr val="black"/>
                </a:solidFill>
              </a:rPr>
              <a:t> </a:t>
            </a:r>
            <a:r>
              <a:rPr lang="es-ES" dirty="0" err="1">
                <a:solidFill>
                  <a:prstClr val="black"/>
                </a:solidFill>
              </a:rPr>
              <a:t>for</a:t>
            </a:r>
            <a:r>
              <a:rPr lang="es-ES" dirty="0">
                <a:solidFill>
                  <a:prstClr val="black"/>
                </a:solidFill>
              </a:rPr>
              <a:t> </a:t>
            </a:r>
            <a:r>
              <a:rPr lang="es-ES" dirty="0" err="1">
                <a:solidFill>
                  <a:prstClr val="black"/>
                </a:solidFill>
              </a:rPr>
              <a:t>the</a:t>
            </a:r>
            <a:r>
              <a:rPr lang="es-ES" dirty="0">
                <a:solidFill>
                  <a:prstClr val="black"/>
                </a:solidFill>
              </a:rPr>
              <a:t> </a:t>
            </a:r>
            <a:r>
              <a:rPr lang="es-ES" dirty="0" err="1">
                <a:solidFill>
                  <a:prstClr val="black"/>
                </a:solidFill>
              </a:rPr>
              <a:t>same</a:t>
            </a:r>
            <a:r>
              <a:rPr lang="es-ES" dirty="0">
                <a:solidFill>
                  <a:prstClr val="black"/>
                </a:solidFill>
              </a:rPr>
              <a:t> </a:t>
            </a:r>
            <a:r>
              <a:rPr lang="es-ES" dirty="0" err="1">
                <a:solidFill>
                  <a:prstClr val="black"/>
                </a:solidFill>
              </a:rPr>
              <a:t>person</a:t>
            </a:r>
            <a:endParaRPr lang="es-ES" dirty="0">
              <a:solidFill>
                <a:prstClr val="black"/>
              </a:solidFill>
            </a:endParaRPr>
          </a:p>
          <a:p>
            <a:pPr marL="715963" indent="-715963"/>
            <a:r>
              <a:rPr lang="es-ES" b="1" dirty="0">
                <a:solidFill>
                  <a:prstClr val="black"/>
                </a:solidFill>
              </a:rPr>
              <a:t>XMDP</a:t>
            </a:r>
            <a:r>
              <a:rPr lang="es-ES" dirty="0">
                <a:solidFill>
                  <a:prstClr val="black"/>
                </a:solidFill>
              </a:rPr>
              <a:t> - define a </a:t>
            </a:r>
            <a:r>
              <a:rPr lang="es-ES" dirty="0" err="1">
                <a:solidFill>
                  <a:prstClr val="black"/>
                </a:solidFill>
              </a:rPr>
              <a:t>microformat</a:t>
            </a:r>
            <a:r>
              <a:rPr lang="es-ES" dirty="0">
                <a:solidFill>
                  <a:prstClr val="black"/>
                </a:solidFill>
              </a:rPr>
              <a:t> </a:t>
            </a:r>
            <a:r>
              <a:rPr lang="es-ES" dirty="0" err="1">
                <a:solidFill>
                  <a:prstClr val="black"/>
                </a:solidFill>
              </a:rPr>
              <a:t>vocabulary</a:t>
            </a:r>
            <a:r>
              <a:rPr lang="es-ES" dirty="0">
                <a:solidFill>
                  <a:prstClr val="black"/>
                </a:solidFill>
              </a:rPr>
              <a:t> / </a:t>
            </a:r>
            <a:r>
              <a:rPr lang="es-ES" dirty="0" err="1">
                <a:solidFill>
                  <a:prstClr val="black"/>
                </a:solidFill>
              </a:rPr>
              <a:t>profile</a:t>
            </a:r>
            <a:endParaRPr lang="es-ES" dirty="0">
              <a:solidFill>
                <a:prstClr val="black"/>
              </a:solidFill>
            </a:endParaRPr>
          </a:p>
          <a:p>
            <a:pPr marL="715963" indent="-715963"/>
            <a:r>
              <a:rPr lang="es-ES" b="1" dirty="0">
                <a:solidFill>
                  <a:prstClr val="black"/>
                </a:solidFill>
              </a:rPr>
              <a:t>XOXO </a:t>
            </a:r>
            <a:r>
              <a:rPr lang="es-ES" dirty="0">
                <a:solidFill>
                  <a:prstClr val="black"/>
                </a:solidFill>
              </a:rPr>
              <a:t>- </a:t>
            </a:r>
            <a:r>
              <a:rPr lang="es-ES" dirty="0" err="1">
                <a:solidFill>
                  <a:prstClr val="black"/>
                </a:solidFill>
              </a:rPr>
              <a:t>outlines</a:t>
            </a:r>
            <a:endParaRPr lang="es-ES" dirty="0">
              <a:solidFill>
                <a:prstClr val="black"/>
              </a:solidFill>
            </a:endParaRPr>
          </a:p>
        </p:txBody>
      </p:sp>
      <p:sp>
        <p:nvSpPr>
          <p:cNvPr id="7" name="Rectángulo 6"/>
          <p:cNvSpPr/>
          <p:nvPr/>
        </p:nvSpPr>
        <p:spPr>
          <a:xfrm>
            <a:off x="3168650" y="4796974"/>
            <a:ext cx="4572000" cy="1200329"/>
          </a:xfrm>
          <a:prstGeom prst="rect">
            <a:avLst/>
          </a:prstGeom>
        </p:spPr>
        <p:txBody>
          <a:bodyPr>
            <a:spAutoFit/>
          </a:bodyPr>
          <a:lstStyle/>
          <a:p>
            <a:pPr marL="285750" indent="-285750">
              <a:buFont typeface="Arial" panose="020B0604020202020204" pitchFamily="34" charset="0"/>
              <a:buChar char="•"/>
            </a:pPr>
            <a:r>
              <a:rPr lang="es-ES" b="1" dirty="0" err="1">
                <a:solidFill>
                  <a:srgbClr val="333333"/>
                </a:solidFill>
                <a:latin typeface="Lucida Grande"/>
              </a:rPr>
              <a:t>hAtom</a:t>
            </a:r>
            <a:r>
              <a:rPr lang="es-ES" dirty="0">
                <a:solidFill>
                  <a:srgbClr val="333333"/>
                </a:solidFill>
                <a:latin typeface="Lucida Grande"/>
              </a:rPr>
              <a:t> para noticias y similares</a:t>
            </a:r>
          </a:p>
          <a:p>
            <a:pPr marL="285750" indent="-285750">
              <a:buFont typeface="Arial" panose="020B0604020202020204" pitchFamily="34" charset="0"/>
              <a:buChar char="•"/>
            </a:pPr>
            <a:r>
              <a:rPr lang="es-ES" b="1" dirty="0" err="1">
                <a:solidFill>
                  <a:srgbClr val="333333"/>
                </a:solidFill>
                <a:latin typeface="Lucida Grande"/>
              </a:rPr>
              <a:t>hReview</a:t>
            </a:r>
            <a:r>
              <a:rPr lang="es-ES" dirty="0">
                <a:solidFill>
                  <a:srgbClr val="333333"/>
                </a:solidFill>
                <a:latin typeface="Lucida Grande"/>
              </a:rPr>
              <a:t> para </a:t>
            </a:r>
            <a:r>
              <a:rPr lang="es-ES" dirty="0" smtClean="0">
                <a:solidFill>
                  <a:srgbClr val="333333"/>
                </a:solidFill>
                <a:latin typeface="Lucida Grande"/>
              </a:rPr>
              <a:t>críticas </a:t>
            </a:r>
            <a:r>
              <a:rPr lang="es-ES" dirty="0">
                <a:solidFill>
                  <a:srgbClr val="333333"/>
                </a:solidFill>
                <a:latin typeface="Lucida Grande"/>
              </a:rPr>
              <a:t>y reseñas</a:t>
            </a:r>
          </a:p>
          <a:p>
            <a:pPr marL="285750" indent="-285750">
              <a:buFont typeface="Arial" panose="020B0604020202020204" pitchFamily="34" charset="0"/>
              <a:buChar char="•"/>
            </a:pPr>
            <a:r>
              <a:rPr lang="es-ES" b="1" dirty="0" err="1">
                <a:solidFill>
                  <a:srgbClr val="333333"/>
                </a:solidFill>
                <a:latin typeface="Lucida Grande"/>
              </a:rPr>
              <a:t>hResume</a:t>
            </a:r>
            <a:r>
              <a:rPr lang="es-ES" dirty="0">
                <a:solidFill>
                  <a:srgbClr val="333333"/>
                </a:solidFill>
                <a:latin typeface="Lucida Grande"/>
              </a:rPr>
              <a:t>: para </a:t>
            </a:r>
            <a:r>
              <a:rPr lang="es-ES" dirty="0" err="1" smtClean="0">
                <a:solidFill>
                  <a:srgbClr val="333333"/>
                </a:solidFill>
                <a:latin typeface="Lucida Grande"/>
              </a:rPr>
              <a:t>curricula</a:t>
            </a:r>
            <a:endParaRPr lang="es-ES" dirty="0" smtClean="0">
              <a:solidFill>
                <a:srgbClr val="333333"/>
              </a:solidFill>
              <a:latin typeface="Lucida Grande"/>
            </a:endParaRPr>
          </a:p>
          <a:p>
            <a:pPr marL="285750" indent="-285750">
              <a:buFont typeface="Arial" panose="020B0604020202020204" pitchFamily="34" charset="0"/>
              <a:buChar char="•"/>
            </a:pPr>
            <a:r>
              <a:rPr lang="es-ES" dirty="0" smtClean="0">
                <a:solidFill>
                  <a:srgbClr val="333333"/>
                </a:solidFill>
                <a:latin typeface="Lucida Grande"/>
              </a:rPr>
              <a:t>…</a:t>
            </a:r>
            <a:endParaRPr lang="es-ES" dirty="0">
              <a:solidFill>
                <a:srgbClr val="333333"/>
              </a:solidFill>
              <a:latin typeface="Lucida Grande"/>
            </a:endParaRPr>
          </a:p>
        </p:txBody>
      </p:sp>
      <p:sp>
        <p:nvSpPr>
          <p:cNvPr id="8" name="CuadroTexto 7"/>
          <p:cNvSpPr txBox="1"/>
          <p:nvPr/>
        </p:nvSpPr>
        <p:spPr>
          <a:xfrm>
            <a:off x="1053590" y="5027807"/>
            <a:ext cx="1185591" cy="369332"/>
          </a:xfrm>
          <a:prstGeom prst="rect">
            <a:avLst/>
          </a:prstGeom>
          <a:noFill/>
        </p:spPr>
        <p:txBody>
          <a:bodyPr wrap="square" rtlCol="0">
            <a:spAutoFit/>
          </a:bodyPr>
          <a:lstStyle/>
          <a:p>
            <a:r>
              <a:rPr lang="es-ES" dirty="0" smtClean="0">
                <a:solidFill>
                  <a:prstClr val="black"/>
                </a:solidFill>
              </a:rPr>
              <a:t>Proyectos</a:t>
            </a:r>
            <a:endParaRPr lang="es-ES" dirty="0">
              <a:solidFill>
                <a:prstClr val="black"/>
              </a:solidFill>
            </a:endParaRPr>
          </a:p>
        </p:txBody>
      </p:sp>
    </p:spTree>
    <p:extLst>
      <p:ext uri="{BB962C8B-B14F-4D97-AF65-F5344CB8AC3E}">
        <p14:creationId xmlns:p14="http://schemas.microsoft.com/office/powerpoint/2010/main" val="2270051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2.iconfinder.com/data/icons/ourea-icons/256/Administrative_Tools_256x256-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277" y="5440452"/>
            <a:ext cx="843166" cy="84316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pPr algn="ctr"/>
            <a:r>
              <a:rPr lang="es-ES" dirty="0" err="1" smtClean="0"/>
              <a:t>hCard</a:t>
            </a:r>
            <a:r>
              <a:rPr lang="es-ES" dirty="0" smtClean="0"/>
              <a:t>: ejemplo</a:t>
            </a:r>
            <a:endParaRPr lang="es-ES" dirty="0"/>
          </a:p>
        </p:txBody>
      </p:sp>
      <p:sp>
        <p:nvSpPr>
          <p:cNvPr id="3" name="Rectángulo 2"/>
          <p:cNvSpPr/>
          <p:nvPr/>
        </p:nvSpPr>
        <p:spPr>
          <a:xfrm>
            <a:off x="628650" y="1945489"/>
            <a:ext cx="7886700" cy="3539430"/>
          </a:xfrm>
          <a:prstGeom prst="rect">
            <a:avLst/>
          </a:prstGeom>
        </p:spPr>
        <p:txBody>
          <a:bodyPr wrap="square">
            <a:spAutoFit/>
          </a:bodyPr>
          <a:lstStyle/>
          <a:p>
            <a:r>
              <a:rPr lang="es-ES" sz="1600" dirty="0">
                <a:solidFill>
                  <a:prstClr val="black"/>
                </a:solidFill>
              </a:rPr>
              <a:t>&lt;div id="</a:t>
            </a:r>
            <a:r>
              <a:rPr lang="es-ES" sz="1600" dirty="0" err="1">
                <a:solidFill>
                  <a:prstClr val="black"/>
                </a:solidFill>
              </a:rPr>
              <a:t>hcard</a:t>
            </a:r>
            <a:r>
              <a:rPr lang="es-ES" sz="1600" dirty="0">
                <a:solidFill>
                  <a:prstClr val="black"/>
                </a:solidFill>
              </a:rPr>
              <a:t>-</a:t>
            </a:r>
            <a:r>
              <a:rPr lang="es-ES" sz="1600" dirty="0" err="1">
                <a:solidFill>
                  <a:prstClr val="black"/>
                </a:solidFill>
              </a:rPr>
              <a:t>Aleajndro</a:t>
            </a:r>
            <a:r>
              <a:rPr lang="es-ES" sz="1600" dirty="0">
                <a:solidFill>
                  <a:prstClr val="black"/>
                </a:solidFill>
              </a:rPr>
              <a:t>-L.-Cerezo" </a:t>
            </a:r>
            <a:r>
              <a:rPr lang="es-ES" sz="1600" dirty="0" err="1">
                <a:solidFill>
                  <a:prstClr val="black"/>
                </a:solidFill>
              </a:rPr>
              <a:t>class</a:t>
            </a:r>
            <a:r>
              <a:rPr lang="es-ES" sz="1600" dirty="0">
                <a:solidFill>
                  <a:prstClr val="black"/>
                </a:solidFill>
              </a:rPr>
              <a:t>="</a:t>
            </a:r>
            <a:r>
              <a:rPr lang="es-ES" sz="1600" dirty="0" err="1">
                <a:solidFill>
                  <a:prstClr val="black"/>
                </a:solidFill>
              </a:rPr>
              <a:t>vcard</a:t>
            </a:r>
            <a:r>
              <a:rPr lang="es-ES" sz="1600" dirty="0">
                <a:solidFill>
                  <a:prstClr val="black"/>
                </a:solidFill>
              </a:rPr>
              <a:t>"&gt;</a:t>
            </a:r>
          </a:p>
          <a:p>
            <a:r>
              <a:rPr lang="es-ES" sz="1600" dirty="0" smtClean="0">
                <a:solidFill>
                  <a:prstClr val="black"/>
                </a:solidFill>
              </a:rPr>
              <a:t>      &lt;</a:t>
            </a:r>
            <a:r>
              <a:rPr lang="es-ES" sz="1600" dirty="0" err="1">
                <a:solidFill>
                  <a:prstClr val="black"/>
                </a:solidFill>
              </a:rPr>
              <a:t>span</a:t>
            </a:r>
            <a:r>
              <a:rPr lang="es-ES" sz="1600" dirty="0">
                <a:solidFill>
                  <a:prstClr val="black"/>
                </a:solidFill>
              </a:rPr>
              <a:t> </a:t>
            </a:r>
            <a:r>
              <a:rPr lang="es-ES" sz="1600" dirty="0" err="1">
                <a:solidFill>
                  <a:prstClr val="black"/>
                </a:solidFill>
              </a:rPr>
              <a:t>class</a:t>
            </a:r>
            <a:r>
              <a:rPr lang="es-ES" sz="1600" dirty="0">
                <a:solidFill>
                  <a:prstClr val="black"/>
                </a:solidFill>
              </a:rPr>
              <a:t>="</a:t>
            </a:r>
            <a:r>
              <a:rPr lang="es-ES" sz="1600" dirty="0" err="1">
                <a:solidFill>
                  <a:prstClr val="black"/>
                </a:solidFill>
              </a:rPr>
              <a:t>fn</a:t>
            </a:r>
            <a:r>
              <a:rPr lang="es-ES" sz="1600" dirty="0">
                <a:solidFill>
                  <a:prstClr val="black"/>
                </a:solidFill>
              </a:rPr>
              <a:t> n"&gt;</a:t>
            </a:r>
          </a:p>
          <a:p>
            <a:r>
              <a:rPr lang="es-ES" sz="1600" dirty="0">
                <a:solidFill>
                  <a:prstClr val="black"/>
                </a:solidFill>
              </a:rPr>
              <a:t>    </a:t>
            </a:r>
            <a:r>
              <a:rPr lang="es-ES" sz="1600" dirty="0" smtClean="0">
                <a:solidFill>
                  <a:prstClr val="black"/>
                </a:solidFill>
              </a:rPr>
              <a:t>	&lt;</a:t>
            </a:r>
            <a:r>
              <a:rPr lang="es-ES" sz="1600" dirty="0" err="1">
                <a:solidFill>
                  <a:prstClr val="black"/>
                </a:solidFill>
              </a:rPr>
              <a:t>span</a:t>
            </a:r>
            <a:r>
              <a:rPr lang="es-ES" sz="1600" dirty="0">
                <a:solidFill>
                  <a:prstClr val="black"/>
                </a:solidFill>
              </a:rPr>
              <a:t> </a:t>
            </a:r>
            <a:r>
              <a:rPr lang="es-ES" sz="1600" dirty="0" err="1">
                <a:solidFill>
                  <a:prstClr val="black"/>
                </a:solidFill>
              </a:rPr>
              <a:t>class</a:t>
            </a:r>
            <a:r>
              <a:rPr lang="es-ES" sz="1600" dirty="0">
                <a:solidFill>
                  <a:prstClr val="black"/>
                </a:solidFill>
              </a:rPr>
              <a:t>="</a:t>
            </a:r>
            <a:r>
              <a:rPr lang="es-ES" sz="1600" dirty="0" err="1">
                <a:solidFill>
                  <a:prstClr val="black"/>
                </a:solidFill>
              </a:rPr>
              <a:t>given-name</a:t>
            </a:r>
            <a:r>
              <a:rPr lang="es-ES" sz="1600" dirty="0">
                <a:solidFill>
                  <a:prstClr val="black"/>
                </a:solidFill>
              </a:rPr>
              <a:t>"&gt;</a:t>
            </a:r>
            <a:r>
              <a:rPr lang="es-ES" sz="1600" dirty="0" err="1">
                <a:solidFill>
                  <a:prstClr val="black"/>
                </a:solidFill>
              </a:rPr>
              <a:t>Aleajndro</a:t>
            </a:r>
            <a:r>
              <a:rPr lang="es-ES" sz="1600" dirty="0">
                <a:solidFill>
                  <a:prstClr val="black"/>
                </a:solidFill>
              </a:rPr>
              <a:t>&lt;/</a:t>
            </a:r>
            <a:r>
              <a:rPr lang="es-ES" sz="1600" dirty="0" err="1">
                <a:solidFill>
                  <a:prstClr val="black"/>
                </a:solidFill>
              </a:rPr>
              <a:t>span</a:t>
            </a:r>
            <a:r>
              <a:rPr lang="es-ES" sz="1600" dirty="0">
                <a:solidFill>
                  <a:prstClr val="black"/>
                </a:solidFill>
              </a:rPr>
              <a:t>&gt;</a:t>
            </a:r>
          </a:p>
          <a:p>
            <a:r>
              <a:rPr lang="es-ES" sz="1600" dirty="0">
                <a:solidFill>
                  <a:prstClr val="black"/>
                </a:solidFill>
              </a:rPr>
              <a:t>  </a:t>
            </a:r>
            <a:r>
              <a:rPr lang="es-ES" sz="1600" dirty="0" smtClean="0">
                <a:solidFill>
                  <a:prstClr val="black"/>
                </a:solidFill>
              </a:rPr>
              <a:t>  	&lt;</a:t>
            </a:r>
            <a:r>
              <a:rPr lang="es-ES" sz="1600" dirty="0" err="1">
                <a:solidFill>
                  <a:prstClr val="black"/>
                </a:solidFill>
              </a:rPr>
              <a:t>span</a:t>
            </a:r>
            <a:r>
              <a:rPr lang="es-ES" sz="1600" dirty="0">
                <a:solidFill>
                  <a:prstClr val="black"/>
                </a:solidFill>
              </a:rPr>
              <a:t> </a:t>
            </a:r>
            <a:r>
              <a:rPr lang="es-ES" sz="1600" dirty="0" err="1">
                <a:solidFill>
                  <a:prstClr val="black"/>
                </a:solidFill>
              </a:rPr>
              <a:t>class</a:t>
            </a:r>
            <a:r>
              <a:rPr lang="es-ES" sz="1600" dirty="0">
                <a:solidFill>
                  <a:prstClr val="black"/>
                </a:solidFill>
              </a:rPr>
              <a:t>="</a:t>
            </a:r>
            <a:r>
              <a:rPr lang="es-ES" sz="1600" dirty="0" err="1">
                <a:solidFill>
                  <a:prstClr val="black"/>
                </a:solidFill>
              </a:rPr>
              <a:t>additional-name</a:t>
            </a:r>
            <a:r>
              <a:rPr lang="es-ES" sz="1600" dirty="0">
                <a:solidFill>
                  <a:prstClr val="black"/>
                </a:solidFill>
              </a:rPr>
              <a:t>"&gt;L.&lt;/</a:t>
            </a:r>
            <a:r>
              <a:rPr lang="es-ES" sz="1600" dirty="0" err="1">
                <a:solidFill>
                  <a:prstClr val="black"/>
                </a:solidFill>
              </a:rPr>
              <a:t>span</a:t>
            </a:r>
            <a:r>
              <a:rPr lang="es-ES" sz="1600" dirty="0">
                <a:solidFill>
                  <a:prstClr val="black"/>
                </a:solidFill>
              </a:rPr>
              <a:t>&gt;</a:t>
            </a:r>
          </a:p>
          <a:p>
            <a:r>
              <a:rPr lang="es-ES" sz="1600" dirty="0">
                <a:solidFill>
                  <a:prstClr val="black"/>
                </a:solidFill>
              </a:rPr>
              <a:t>  </a:t>
            </a:r>
            <a:r>
              <a:rPr lang="es-ES" sz="1600" dirty="0" smtClean="0">
                <a:solidFill>
                  <a:prstClr val="black"/>
                </a:solidFill>
              </a:rPr>
              <a:t>  	&lt;</a:t>
            </a:r>
            <a:r>
              <a:rPr lang="es-ES" sz="1600" dirty="0" err="1">
                <a:solidFill>
                  <a:prstClr val="black"/>
                </a:solidFill>
              </a:rPr>
              <a:t>span</a:t>
            </a:r>
            <a:r>
              <a:rPr lang="es-ES" sz="1600" dirty="0">
                <a:solidFill>
                  <a:prstClr val="black"/>
                </a:solidFill>
              </a:rPr>
              <a:t> </a:t>
            </a:r>
            <a:r>
              <a:rPr lang="es-ES" sz="1600" dirty="0" err="1">
                <a:solidFill>
                  <a:prstClr val="black"/>
                </a:solidFill>
              </a:rPr>
              <a:t>class</a:t>
            </a:r>
            <a:r>
              <a:rPr lang="es-ES" sz="1600" dirty="0">
                <a:solidFill>
                  <a:prstClr val="black"/>
                </a:solidFill>
              </a:rPr>
              <a:t>="</a:t>
            </a:r>
            <a:r>
              <a:rPr lang="es-ES" sz="1600" dirty="0" err="1">
                <a:solidFill>
                  <a:prstClr val="black"/>
                </a:solidFill>
              </a:rPr>
              <a:t>family-name</a:t>
            </a:r>
            <a:r>
              <a:rPr lang="es-ES" sz="1600" dirty="0">
                <a:solidFill>
                  <a:prstClr val="black"/>
                </a:solidFill>
              </a:rPr>
              <a:t>"&gt;Cerezo&lt;/</a:t>
            </a:r>
            <a:r>
              <a:rPr lang="es-ES" sz="1600" dirty="0" err="1">
                <a:solidFill>
                  <a:prstClr val="black"/>
                </a:solidFill>
              </a:rPr>
              <a:t>span</a:t>
            </a:r>
            <a:r>
              <a:rPr lang="es-ES" sz="1600" dirty="0">
                <a:solidFill>
                  <a:prstClr val="black"/>
                </a:solidFill>
              </a:rPr>
              <a:t>&gt;</a:t>
            </a:r>
          </a:p>
          <a:p>
            <a:r>
              <a:rPr lang="es-ES" sz="1600" dirty="0" smtClean="0">
                <a:solidFill>
                  <a:prstClr val="black"/>
                </a:solidFill>
              </a:rPr>
              <a:t>      &lt;/</a:t>
            </a:r>
            <a:r>
              <a:rPr lang="es-ES" sz="1600" dirty="0" err="1">
                <a:solidFill>
                  <a:prstClr val="black"/>
                </a:solidFill>
              </a:rPr>
              <a:t>span</a:t>
            </a:r>
            <a:r>
              <a:rPr lang="es-ES" sz="1600" dirty="0">
                <a:solidFill>
                  <a:prstClr val="black"/>
                </a:solidFill>
              </a:rPr>
              <a:t>&gt;</a:t>
            </a:r>
          </a:p>
          <a:p>
            <a:r>
              <a:rPr lang="es-ES" sz="1600" dirty="0">
                <a:solidFill>
                  <a:prstClr val="black"/>
                </a:solidFill>
              </a:rPr>
              <a:t> </a:t>
            </a:r>
            <a:r>
              <a:rPr lang="es-ES" sz="1600" dirty="0" smtClean="0">
                <a:solidFill>
                  <a:prstClr val="black"/>
                </a:solidFill>
              </a:rPr>
              <a:t>     &lt;</a:t>
            </a:r>
            <a:r>
              <a:rPr lang="es-ES" sz="1600" dirty="0">
                <a:solidFill>
                  <a:prstClr val="black"/>
                </a:solidFill>
              </a:rPr>
              <a:t>div </a:t>
            </a:r>
            <a:r>
              <a:rPr lang="es-ES" sz="1600" dirty="0" err="1">
                <a:solidFill>
                  <a:prstClr val="black"/>
                </a:solidFill>
              </a:rPr>
              <a:t>class</a:t>
            </a:r>
            <a:r>
              <a:rPr lang="es-ES" sz="1600" dirty="0">
                <a:solidFill>
                  <a:prstClr val="black"/>
                </a:solidFill>
              </a:rPr>
              <a:t>="</a:t>
            </a:r>
            <a:r>
              <a:rPr lang="es-ES" sz="1600" dirty="0" err="1">
                <a:solidFill>
                  <a:prstClr val="black"/>
                </a:solidFill>
              </a:rPr>
              <a:t>org</a:t>
            </a:r>
            <a:r>
              <a:rPr lang="es-ES" sz="1600" dirty="0">
                <a:solidFill>
                  <a:prstClr val="black"/>
                </a:solidFill>
              </a:rPr>
              <a:t>"&gt;Microforum&lt;/div&gt;</a:t>
            </a:r>
          </a:p>
          <a:p>
            <a:r>
              <a:rPr lang="es-ES" sz="1600" dirty="0">
                <a:solidFill>
                  <a:prstClr val="black"/>
                </a:solidFill>
              </a:rPr>
              <a:t> </a:t>
            </a:r>
            <a:r>
              <a:rPr lang="es-ES" sz="1600" dirty="0" smtClean="0">
                <a:solidFill>
                  <a:prstClr val="black"/>
                </a:solidFill>
              </a:rPr>
              <a:t>     &lt;</a:t>
            </a:r>
            <a:r>
              <a:rPr lang="es-ES" sz="1600" dirty="0">
                <a:solidFill>
                  <a:prstClr val="black"/>
                </a:solidFill>
              </a:rPr>
              <a:t>a </a:t>
            </a:r>
            <a:r>
              <a:rPr lang="es-ES" sz="1600" dirty="0" err="1">
                <a:solidFill>
                  <a:prstClr val="black"/>
                </a:solidFill>
              </a:rPr>
              <a:t>class</a:t>
            </a:r>
            <a:r>
              <a:rPr lang="es-ES" sz="1600" dirty="0">
                <a:solidFill>
                  <a:prstClr val="black"/>
                </a:solidFill>
              </a:rPr>
              <a:t>="</a:t>
            </a:r>
            <a:r>
              <a:rPr lang="es-ES" sz="1600" dirty="0" smtClean="0">
                <a:solidFill>
                  <a:prstClr val="black"/>
                </a:solidFill>
              </a:rPr>
              <a:t>email“ </a:t>
            </a:r>
            <a:r>
              <a:rPr lang="es-ES" sz="1600" dirty="0" err="1" smtClean="0">
                <a:solidFill>
                  <a:prstClr val="black"/>
                </a:solidFill>
              </a:rPr>
              <a:t>href</a:t>
            </a:r>
            <a:r>
              <a:rPr lang="es-ES" sz="1600" dirty="0">
                <a:solidFill>
                  <a:prstClr val="black"/>
                </a:solidFill>
              </a:rPr>
              <a:t>="mailto:alcerezo@microforum.es"&gt;alcerezo@microforum.es&lt;/a&gt;</a:t>
            </a:r>
          </a:p>
          <a:p>
            <a:r>
              <a:rPr lang="es-ES" sz="1600" dirty="0">
                <a:solidFill>
                  <a:prstClr val="black"/>
                </a:solidFill>
              </a:rPr>
              <a:t> </a:t>
            </a:r>
            <a:r>
              <a:rPr lang="es-ES" sz="1600" dirty="0" smtClean="0">
                <a:solidFill>
                  <a:prstClr val="black"/>
                </a:solidFill>
              </a:rPr>
              <a:t>     &lt;</a:t>
            </a:r>
            <a:r>
              <a:rPr lang="es-ES" sz="1600" dirty="0">
                <a:solidFill>
                  <a:prstClr val="black"/>
                </a:solidFill>
              </a:rPr>
              <a:t>div </a:t>
            </a:r>
            <a:r>
              <a:rPr lang="es-ES" sz="1600" dirty="0" err="1">
                <a:solidFill>
                  <a:prstClr val="black"/>
                </a:solidFill>
              </a:rPr>
              <a:t>class</a:t>
            </a:r>
            <a:r>
              <a:rPr lang="es-ES" sz="1600" dirty="0">
                <a:solidFill>
                  <a:prstClr val="black"/>
                </a:solidFill>
              </a:rPr>
              <a:t>="</a:t>
            </a:r>
            <a:r>
              <a:rPr lang="es-ES" sz="1600" dirty="0" err="1">
                <a:solidFill>
                  <a:prstClr val="black"/>
                </a:solidFill>
              </a:rPr>
              <a:t>adr</a:t>
            </a:r>
            <a:r>
              <a:rPr lang="es-ES" sz="1600" dirty="0">
                <a:solidFill>
                  <a:prstClr val="black"/>
                </a:solidFill>
              </a:rPr>
              <a:t>"&gt;</a:t>
            </a:r>
          </a:p>
          <a:p>
            <a:r>
              <a:rPr lang="es-ES" sz="1600" dirty="0">
                <a:solidFill>
                  <a:prstClr val="black"/>
                </a:solidFill>
              </a:rPr>
              <a:t>  </a:t>
            </a:r>
            <a:r>
              <a:rPr lang="es-ES" sz="1600" dirty="0" smtClean="0">
                <a:solidFill>
                  <a:prstClr val="black"/>
                </a:solidFill>
              </a:rPr>
              <a:t>	&lt;</a:t>
            </a:r>
            <a:r>
              <a:rPr lang="es-ES" sz="1600" dirty="0">
                <a:solidFill>
                  <a:prstClr val="black"/>
                </a:solidFill>
              </a:rPr>
              <a:t>div </a:t>
            </a:r>
            <a:r>
              <a:rPr lang="es-ES" sz="1600" dirty="0" err="1">
                <a:solidFill>
                  <a:prstClr val="black"/>
                </a:solidFill>
              </a:rPr>
              <a:t>class</a:t>
            </a:r>
            <a:r>
              <a:rPr lang="es-ES" sz="1600" dirty="0">
                <a:solidFill>
                  <a:prstClr val="black"/>
                </a:solidFill>
              </a:rPr>
              <a:t>="</a:t>
            </a:r>
            <a:r>
              <a:rPr lang="es-ES" sz="1600" dirty="0" err="1">
                <a:solidFill>
                  <a:prstClr val="black"/>
                </a:solidFill>
              </a:rPr>
              <a:t>street-address</a:t>
            </a:r>
            <a:r>
              <a:rPr lang="es-ES" sz="1600" dirty="0">
                <a:solidFill>
                  <a:prstClr val="black"/>
                </a:solidFill>
              </a:rPr>
              <a:t>"&gt;P. Reina Victoria&lt;/div&gt;</a:t>
            </a:r>
          </a:p>
          <a:p>
            <a:r>
              <a:rPr lang="es-ES" sz="1600" dirty="0">
                <a:solidFill>
                  <a:prstClr val="black"/>
                </a:solidFill>
              </a:rPr>
              <a:t>  </a:t>
            </a:r>
            <a:r>
              <a:rPr lang="es-ES" sz="1600" dirty="0" smtClean="0">
                <a:solidFill>
                  <a:prstClr val="black"/>
                </a:solidFill>
              </a:rPr>
              <a:t>	&lt;</a:t>
            </a:r>
            <a:r>
              <a:rPr lang="es-ES" sz="1600" dirty="0" err="1">
                <a:solidFill>
                  <a:prstClr val="black"/>
                </a:solidFill>
              </a:rPr>
              <a:t>span</a:t>
            </a:r>
            <a:r>
              <a:rPr lang="es-ES" sz="1600" dirty="0">
                <a:solidFill>
                  <a:prstClr val="black"/>
                </a:solidFill>
              </a:rPr>
              <a:t> </a:t>
            </a:r>
            <a:r>
              <a:rPr lang="es-ES" sz="1600" dirty="0" err="1">
                <a:solidFill>
                  <a:prstClr val="black"/>
                </a:solidFill>
              </a:rPr>
              <a:t>class</a:t>
            </a:r>
            <a:r>
              <a:rPr lang="es-ES" sz="1600" dirty="0">
                <a:solidFill>
                  <a:prstClr val="black"/>
                </a:solidFill>
              </a:rPr>
              <a:t>="</a:t>
            </a:r>
            <a:r>
              <a:rPr lang="es-ES" sz="1600" dirty="0" err="1">
                <a:solidFill>
                  <a:prstClr val="black"/>
                </a:solidFill>
              </a:rPr>
              <a:t>region</a:t>
            </a:r>
            <a:r>
              <a:rPr lang="es-ES" sz="1600" dirty="0">
                <a:solidFill>
                  <a:prstClr val="black"/>
                </a:solidFill>
              </a:rPr>
              <a:t>"&gt;Madrid&lt;/</a:t>
            </a:r>
            <a:r>
              <a:rPr lang="es-ES" sz="1600" dirty="0" err="1">
                <a:solidFill>
                  <a:prstClr val="black"/>
                </a:solidFill>
              </a:rPr>
              <a:t>span</a:t>
            </a:r>
            <a:r>
              <a:rPr lang="es-ES" sz="1600" dirty="0">
                <a:solidFill>
                  <a:prstClr val="black"/>
                </a:solidFill>
              </a:rPr>
              <a:t>&gt;</a:t>
            </a:r>
          </a:p>
          <a:p>
            <a:r>
              <a:rPr lang="es-ES" sz="1600" dirty="0" smtClean="0">
                <a:solidFill>
                  <a:prstClr val="black"/>
                </a:solidFill>
              </a:rPr>
              <a:t>	&lt;</a:t>
            </a:r>
            <a:r>
              <a:rPr lang="es-ES" sz="1600" dirty="0" err="1">
                <a:solidFill>
                  <a:prstClr val="black"/>
                </a:solidFill>
              </a:rPr>
              <a:t>span</a:t>
            </a:r>
            <a:r>
              <a:rPr lang="es-ES" sz="1600" dirty="0">
                <a:solidFill>
                  <a:prstClr val="black"/>
                </a:solidFill>
              </a:rPr>
              <a:t> </a:t>
            </a:r>
            <a:r>
              <a:rPr lang="es-ES" sz="1600" dirty="0" err="1">
                <a:solidFill>
                  <a:prstClr val="black"/>
                </a:solidFill>
              </a:rPr>
              <a:t>class</a:t>
            </a:r>
            <a:r>
              <a:rPr lang="es-ES" sz="1600" dirty="0">
                <a:solidFill>
                  <a:prstClr val="black"/>
                </a:solidFill>
              </a:rPr>
              <a:t>="country-</a:t>
            </a:r>
            <a:r>
              <a:rPr lang="es-ES" sz="1600" dirty="0" err="1">
                <a:solidFill>
                  <a:prstClr val="black"/>
                </a:solidFill>
              </a:rPr>
              <a:t>name</a:t>
            </a:r>
            <a:r>
              <a:rPr lang="es-ES" sz="1600" dirty="0">
                <a:solidFill>
                  <a:prstClr val="black"/>
                </a:solidFill>
              </a:rPr>
              <a:t>"&gt;Spain&lt;/</a:t>
            </a:r>
            <a:r>
              <a:rPr lang="es-ES" sz="1600" dirty="0" err="1">
                <a:solidFill>
                  <a:prstClr val="black"/>
                </a:solidFill>
              </a:rPr>
              <a:t>span</a:t>
            </a:r>
            <a:r>
              <a:rPr lang="es-ES" sz="1600" dirty="0">
                <a:solidFill>
                  <a:prstClr val="black"/>
                </a:solidFill>
              </a:rPr>
              <a:t>&gt;</a:t>
            </a:r>
          </a:p>
          <a:p>
            <a:r>
              <a:rPr lang="es-ES" sz="1600" dirty="0" smtClean="0">
                <a:solidFill>
                  <a:prstClr val="black"/>
                </a:solidFill>
              </a:rPr>
              <a:t>       &lt;/</a:t>
            </a:r>
            <a:r>
              <a:rPr lang="es-ES" sz="1600" dirty="0">
                <a:solidFill>
                  <a:prstClr val="black"/>
                </a:solidFill>
              </a:rPr>
              <a:t>div</a:t>
            </a:r>
            <a:r>
              <a:rPr lang="es-ES" sz="1600" dirty="0" smtClean="0">
                <a:solidFill>
                  <a:prstClr val="black"/>
                </a:solidFill>
              </a:rPr>
              <a:t>&gt;</a:t>
            </a:r>
          </a:p>
          <a:p>
            <a:r>
              <a:rPr lang="es-ES" sz="1600" dirty="0">
                <a:solidFill>
                  <a:prstClr val="black"/>
                </a:solidFill>
              </a:rPr>
              <a:t>&lt;/div&gt;</a:t>
            </a:r>
          </a:p>
        </p:txBody>
      </p:sp>
      <p:pic>
        <p:nvPicPr>
          <p:cNvPr id="4" name="Imagen 3"/>
          <p:cNvPicPr>
            <a:picLocks noChangeAspect="1"/>
          </p:cNvPicPr>
          <p:nvPr/>
        </p:nvPicPr>
        <p:blipFill>
          <a:blip r:embed="rId3"/>
          <a:stretch>
            <a:fillRect/>
          </a:stretch>
        </p:blipFill>
        <p:spPr>
          <a:xfrm>
            <a:off x="6005015" y="4552820"/>
            <a:ext cx="2510335" cy="1775265"/>
          </a:xfrm>
          <a:prstGeom prst="rect">
            <a:avLst/>
          </a:prstGeom>
        </p:spPr>
      </p:pic>
      <p:sp>
        <p:nvSpPr>
          <p:cNvPr id="5" name="Rectángulo 4"/>
          <p:cNvSpPr/>
          <p:nvPr/>
        </p:nvSpPr>
        <p:spPr>
          <a:xfrm>
            <a:off x="628650" y="1409725"/>
            <a:ext cx="3634328" cy="369332"/>
          </a:xfrm>
          <a:prstGeom prst="rect">
            <a:avLst/>
          </a:prstGeom>
        </p:spPr>
        <p:txBody>
          <a:bodyPr wrap="none">
            <a:spAutoFit/>
          </a:bodyPr>
          <a:lstStyle/>
          <a:p>
            <a:r>
              <a:rPr lang="es-ES" dirty="0">
                <a:solidFill>
                  <a:prstClr val="black"/>
                </a:solidFill>
                <a:hlinkClick r:id="rId4"/>
              </a:rPr>
              <a:t>http://</a:t>
            </a:r>
            <a:r>
              <a:rPr lang="es-ES" dirty="0" smtClean="0">
                <a:solidFill>
                  <a:prstClr val="black"/>
                </a:solidFill>
                <a:hlinkClick r:id="rId4"/>
              </a:rPr>
              <a:t>microformats.org/wiki/hCard</a:t>
            </a:r>
            <a:endParaRPr lang="es-ES" dirty="0">
              <a:solidFill>
                <a:prstClr val="black"/>
              </a:solidFill>
            </a:endParaRPr>
          </a:p>
        </p:txBody>
      </p:sp>
      <p:sp>
        <p:nvSpPr>
          <p:cNvPr id="6" name="Rectángulo 5"/>
          <p:cNvSpPr/>
          <p:nvPr/>
        </p:nvSpPr>
        <p:spPr>
          <a:xfrm>
            <a:off x="1208502" y="5651351"/>
            <a:ext cx="4371646" cy="369332"/>
          </a:xfrm>
          <a:prstGeom prst="rect">
            <a:avLst/>
          </a:prstGeom>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dirty="0">
                <a:solidFill>
                  <a:schemeClr val="lt1"/>
                </a:solidFill>
                <a:hlinkClick r:id="rId5"/>
              </a:rPr>
              <a:t>http://microformats.org/code/hcard/creator</a:t>
            </a:r>
            <a:endParaRPr lang="es-ES" dirty="0">
              <a:solidFill>
                <a:schemeClr val="lt1"/>
              </a:solidFill>
            </a:endParaRPr>
          </a:p>
        </p:txBody>
      </p:sp>
    </p:spTree>
    <p:extLst>
      <p:ext uri="{BB962C8B-B14F-4D97-AF65-F5344CB8AC3E}">
        <p14:creationId xmlns:p14="http://schemas.microsoft.com/office/powerpoint/2010/main" val="16498243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7764"/>
          </a:xfrm>
        </p:spPr>
        <p:txBody>
          <a:bodyPr/>
          <a:lstStyle/>
          <a:p>
            <a:pPr algn="ctr"/>
            <a:r>
              <a:rPr lang="es-ES" dirty="0" err="1" smtClean="0"/>
              <a:t>hCard</a:t>
            </a:r>
            <a:r>
              <a:rPr lang="es-ES" dirty="0" smtClean="0"/>
              <a:t>: propiedades</a:t>
            </a:r>
            <a:endParaRPr lang="es-ES" dirty="0"/>
          </a:p>
        </p:txBody>
      </p:sp>
      <p:sp>
        <p:nvSpPr>
          <p:cNvPr id="7" name="Rectángulo 6"/>
          <p:cNvSpPr/>
          <p:nvPr/>
        </p:nvSpPr>
        <p:spPr>
          <a:xfrm>
            <a:off x="4709763" y="3587750"/>
            <a:ext cx="4146550" cy="2800767"/>
          </a:xfrm>
          <a:prstGeom prst="rect">
            <a:avLst/>
          </a:prstGeom>
        </p:spPr>
        <p:txBody>
          <a:bodyPr wrap="square">
            <a:spAutoFit/>
          </a:bodyPr>
          <a:lstStyle/>
          <a:p>
            <a:pPr marL="285750" indent="-285750">
              <a:buFont typeface="Arial" panose="020B0604020202020204" pitchFamily="34" charset="0"/>
              <a:buChar char="•"/>
            </a:pPr>
            <a:r>
              <a:rPr lang="es-ES" sz="1600" dirty="0" err="1" smtClean="0">
                <a:solidFill>
                  <a:prstClr val="black"/>
                </a:solidFill>
              </a:rPr>
              <a:t>tel</a:t>
            </a:r>
            <a:r>
              <a:rPr lang="es-ES" sz="1600" dirty="0" smtClean="0">
                <a:solidFill>
                  <a:prstClr val="black"/>
                </a:solidFill>
              </a:rPr>
              <a:t> </a:t>
            </a:r>
            <a:r>
              <a:rPr lang="es-ES" sz="1600" dirty="0">
                <a:solidFill>
                  <a:prstClr val="black"/>
                </a:solidFill>
              </a:rPr>
              <a:t>- </a:t>
            </a:r>
            <a:r>
              <a:rPr lang="es-ES" sz="1600" dirty="0" err="1">
                <a:solidFill>
                  <a:prstClr val="black"/>
                </a:solidFill>
              </a:rPr>
              <a:t>telephone</a:t>
            </a:r>
            <a:r>
              <a:rPr lang="es-ES" sz="1600" dirty="0">
                <a:solidFill>
                  <a:prstClr val="black"/>
                </a:solidFill>
              </a:rPr>
              <a:t> </a:t>
            </a:r>
            <a:r>
              <a:rPr lang="es-ES" sz="1600" dirty="0" err="1">
                <a:solidFill>
                  <a:prstClr val="black"/>
                </a:solidFill>
              </a:rPr>
              <a:t>number</a:t>
            </a:r>
            <a:endParaRPr lang="es-ES" sz="1600" dirty="0">
              <a:solidFill>
                <a:prstClr val="black"/>
              </a:solidFill>
            </a:endParaRPr>
          </a:p>
          <a:p>
            <a:pPr marL="285750" indent="-285750">
              <a:buFont typeface="Arial" panose="020B0604020202020204" pitchFamily="34" charset="0"/>
              <a:buChar char="•"/>
            </a:pPr>
            <a:r>
              <a:rPr lang="es-ES" sz="1600" dirty="0" err="1">
                <a:solidFill>
                  <a:prstClr val="black"/>
                </a:solidFill>
              </a:rPr>
              <a:t>adr</a:t>
            </a:r>
            <a:r>
              <a:rPr lang="es-ES" sz="1600" dirty="0">
                <a:solidFill>
                  <a:prstClr val="black"/>
                </a:solidFill>
              </a:rPr>
              <a:t> - </a:t>
            </a:r>
            <a:r>
              <a:rPr lang="es-ES" sz="1600" dirty="0" err="1">
                <a:solidFill>
                  <a:prstClr val="black"/>
                </a:solidFill>
              </a:rPr>
              <a:t>structured</a:t>
            </a:r>
            <a:r>
              <a:rPr lang="es-ES" sz="1600" dirty="0">
                <a:solidFill>
                  <a:prstClr val="black"/>
                </a:solidFill>
              </a:rPr>
              <a:t> </a:t>
            </a:r>
            <a:r>
              <a:rPr lang="es-ES" sz="1600" dirty="0" err="1">
                <a:solidFill>
                  <a:prstClr val="black"/>
                </a:solidFill>
              </a:rPr>
              <a:t>address</a:t>
            </a:r>
            <a:r>
              <a:rPr lang="es-ES" sz="1600" dirty="0">
                <a:solidFill>
                  <a:prstClr val="black"/>
                </a:solidFill>
              </a:rPr>
              <a:t>, </a:t>
            </a:r>
            <a:r>
              <a:rPr lang="es-ES" sz="1600" dirty="0" err="1">
                <a:solidFill>
                  <a:prstClr val="black"/>
                </a:solidFill>
              </a:rPr>
              <a:t>container</a:t>
            </a:r>
            <a:r>
              <a:rPr lang="es-ES" sz="1600" dirty="0">
                <a:solidFill>
                  <a:prstClr val="black"/>
                </a:solidFill>
              </a:rPr>
              <a:t> </a:t>
            </a:r>
            <a:r>
              <a:rPr lang="es-ES" sz="1600" dirty="0" err="1">
                <a:solidFill>
                  <a:prstClr val="black"/>
                </a:solidFill>
              </a:rPr>
              <a:t>for</a:t>
            </a:r>
            <a:r>
              <a:rPr lang="es-ES" sz="1600" dirty="0">
                <a:solidFill>
                  <a:prstClr val="black"/>
                </a:solidFill>
              </a:rPr>
              <a:t>:</a:t>
            </a:r>
          </a:p>
          <a:p>
            <a:pPr marL="742950" lvl="1" indent="-285750">
              <a:buFont typeface="Arial" panose="020B0604020202020204" pitchFamily="34" charset="0"/>
              <a:buChar char="•"/>
            </a:pPr>
            <a:r>
              <a:rPr lang="es-ES" sz="1600" dirty="0" err="1">
                <a:solidFill>
                  <a:prstClr val="black"/>
                </a:solidFill>
              </a:rPr>
              <a:t>street-address</a:t>
            </a:r>
            <a:r>
              <a:rPr lang="es-ES" sz="1600" dirty="0">
                <a:solidFill>
                  <a:prstClr val="black"/>
                </a:solidFill>
              </a:rPr>
              <a:t> - </a:t>
            </a:r>
            <a:r>
              <a:rPr lang="es-ES" sz="1600" dirty="0" err="1">
                <a:solidFill>
                  <a:prstClr val="black"/>
                </a:solidFill>
              </a:rPr>
              <a:t>street</a:t>
            </a:r>
            <a:r>
              <a:rPr lang="es-ES" sz="1600" dirty="0">
                <a:solidFill>
                  <a:prstClr val="black"/>
                </a:solidFill>
              </a:rPr>
              <a:t> #+</a:t>
            </a:r>
            <a:r>
              <a:rPr lang="es-ES" sz="1600" dirty="0" err="1">
                <a:solidFill>
                  <a:prstClr val="black"/>
                </a:solidFill>
              </a:rPr>
              <a:t>name</a:t>
            </a:r>
            <a:r>
              <a:rPr lang="es-ES" sz="1600" dirty="0">
                <a:solidFill>
                  <a:prstClr val="black"/>
                </a:solidFill>
              </a:rPr>
              <a:t>, </a:t>
            </a:r>
            <a:r>
              <a:rPr lang="es-ES" sz="1600" dirty="0" err="1">
                <a:solidFill>
                  <a:prstClr val="black"/>
                </a:solidFill>
              </a:rPr>
              <a:t>apt</a:t>
            </a:r>
            <a:r>
              <a:rPr lang="es-ES" sz="1600" dirty="0">
                <a:solidFill>
                  <a:prstClr val="black"/>
                </a:solidFill>
              </a:rPr>
              <a:t>/</a:t>
            </a:r>
            <a:r>
              <a:rPr lang="es-ES" sz="1600" dirty="0" err="1">
                <a:solidFill>
                  <a:prstClr val="black"/>
                </a:solidFill>
              </a:rPr>
              <a:t>ste</a:t>
            </a:r>
            <a:endParaRPr lang="es-ES" sz="1600" dirty="0">
              <a:solidFill>
                <a:prstClr val="black"/>
              </a:solidFill>
            </a:endParaRPr>
          </a:p>
          <a:p>
            <a:pPr marL="742950" lvl="1" indent="-285750">
              <a:buFont typeface="Arial" panose="020B0604020202020204" pitchFamily="34" charset="0"/>
              <a:buChar char="•"/>
            </a:pPr>
            <a:r>
              <a:rPr lang="es-ES" sz="1600" dirty="0" err="1">
                <a:solidFill>
                  <a:prstClr val="black"/>
                </a:solidFill>
              </a:rPr>
              <a:t>locality</a:t>
            </a:r>
            <a:r>
              <a:rPr lang="es-ES" sz="1600" dirty="0">
                <a:solidFill>
                  <a:prstClr val="black"/>
                </a:solidFill>
              </a:rPr>
              <a:t> - </a:t>
            </a:r>
            <a:r>
              <a:rPr lang="es-ES" sz="1600" dirty="0" err="1">
                <a:solidFill>
                  <a:prstClr val="black"/>
                </a:solidFill>
              </a:rPr>
              <a:t>city</a:t>
            </a:r>
            <a:r>
              <a:rPr lang="es-ES" sz="1600" dirty="0">
                <a:solidFill>
                  <a:prstClr val="black"/>
                </a:solidFill>
              </a:rPr>
              <a:t> </a:t>
            </a:r>
            <a:r>
              <a:rPr lang="es-ES" sz="1600" dirty="0" err="1">
                <a:solidFill>
                  <a:prstClr val="black"/>
                </a:solidFill>
              </a:rPr>
              <a:t>or</a:t>
            </a:r>
            <a:r>
              <a:rPr lang="es-ES" sz="1600" dirty="0">
                <a:solidFill>
                  <a:prstClr val="black"/>
                </a:solidFill>
              </a:rPr>
              <a:t> </a:t>
            </a:r>
            <a:r>
              <a:rPr lang="es-ES" sz="1600" dirty="0" err="1">
                <a:solidFill>
                  <a:prstClr val="black"/>
                </a:solidFill>
              </a:rPr>
              <a:t>village</a:t>
            </a:r>
            <a:endParaRPr lang="es-ES" sz="1600" dirty="0">
              <a:solidFill>
                <a:prstClr val="black"/>
              </a:solidFill>
            </a:endParaRPr>
          </a:p>
          <a:p>
            <a:pPr marL="742950" lvl="1" indent="-285750">
              <a:buFont typeface="Arial" panose="020B0604020202020204" pitchFamily="34" charset="0"/>
              <a:buChar char="•"/>
            </a:pPr>
            <a:r>
              <a:rPr lang="es-ES" sz="1600" dirty="0" err="1">
                <a:solidFill>
                  <a:prstClr val="black"/>
                </a:solidFill>
              </a:rPr>
              <a:t>region</a:t>
            </a:r>
            <a:r>
              <a:rPr lang="es-ES" sz="1600" dirty="0">
                <a:solidFill>
                  <a:prstClr val="black"/>
                </a:solidFill>
              </a:rPr>
              <a:t> - </a:t>
            </a:r>
            <a:r>
              <a:rPr lang="es-ES" sz="1600" dirty="0" err="1">
                <a:solidFill>
                  <a:prstClr val="black"/>
                </a:solidFill>
              </a:rPr>
              <a:t>state</a:t>
            </a:r>
            <a:r>
              <a:rPr lang="es-ES" sz="1600" dirty="0">
                <a:solidFill>
                  <a:prstClr val="black"/>
                </a:solidFill>
              </a:rPr>
              <a:t> </a:t>
            </a:r>
            <a:r>
              <a:rPr lang="es-ES" sz="1600" dirty="0" err="1">
                <a:solidFill>
                  <a:prstClr val="black"/>
                </a:solidFill>
              </a:rPr>
              <a:t>or</a:t>
            </a:r>
            <a:r>
              <a:rPr lang="es-ES" sz="1600" dirty="0">
                <a:solidFill>
                  <a:prstClr val="black"/>
                </a:solidFill>
              </a:rPr>
              <a:t> </a:t>
            </a:r>
            <a:r>
              <a:rPr lang="es-ES" sz="1600" dirty="0" err="1">
                <a:solidFill>
                  <a:prstClr val="black"/>
                </a:solidFill>
              </a:rPr>
              <a:t>province</a:t>
            </a:r>
            <a:endParaRPr lang="es-ES" sz="1600" dirty="0">
              <a:solidFill>
                <a:prstClr val="black"/>
              </a:solidFill>
            </a:endParaRPr>
          </a:p>
          <a:p>
            <a:pPr marL="742950" lvl="1" indent="-285750">
              <a:buFont typeface="Arial" panose="020B0604020202020204" pitchFamily="34" charset="0"/>
              <a:buChar char="•"/>
            </a:pPr>
            <a:r>
              <a:rPr lang="es-ES" sz="1600" dirty="0">
                <a:solidFill>
                  <a:prstClr val="black"/>
                </a:solidFill>
              </a:rPr>
              <a:t>postal-</a:t>
            </a:r>
            <a:r>
              <a:rPr lang="es-ES" sz="1600" dirty="0" err="1">
                <a:solidFill>
                  <a:prstClr val="black"/>
                </a:solidFill>
              </a:rPr>
              <a:t>code</a:t>
            </a:r>
            <a:r>
              <a:rPr lang="es-ES" sz="1600" dirty="0">
                <a:solidFill>
                  <a:prstClr val="black"/>
                </a:solidFill>
              </a:rPr>
              <a:t> - postal </a:t>
            </a:r>
            <a:r>
              <a:rPr lang="es-ES" sz="1600" dirty="0" err="1">
                <a:solidFill>
                  <a:prstClr val="black"/>
                </a:solidFill>
              </a:rPr>
              <a:t>code</a:t>
            </a:r>
            <a:r>
              <a:rPr lang="es-ES" sz="1600" dirty="0">
                <a:solidFill>
                  <a:prstClr val="black"/>
                </a:solidFill>
              </a:rPr>
              <a:t>, e.g. U.S. ZIP</a:t>
            </a:r>
          </a:p>
          <a:p>
            <a:pPr marL="742950" lvl="1" indent="-285750">
              <a:buFont typeface="Arial" panose="020B0604020202020204" pitchFamily="34" charset="0"/>
              <a:buChar char="•"/>
            </a:pPr>
            <a:r>
              <a:rPr lang="es-ES" sz="1600" dirty="0">
                <a:solidFill>
                  <a:prstClr val="black"/>
                </a:solidFill>
              </a:rPr>
              <a:t>country-</a:t>
            </a:r>
            <a:r>
              <a:rPr lang="es-ES" sz="1600" dirty="0" err="1">
                <a:solidFill>
                  <a:prstClr val="black"/>
                </a:solidFill>
              </a:rPr>
              <a:t>name</a:t>
            </a:r>
            <a:r>
              <a:rPr lang="es-ES" sz="1600" dirty="0">
                <a:solidFill>
                  <a:prstClr val="black"/>
                </a:solidFill>
              </a:rPr>
              <a:t> - country </a:t>
            </a:r>
            <a:r>
              <a:rPr lang="es-ES" sz="1600" dirty="0" err="1">
                <a:solidFill>
                  <a:prstClr val="black"/>
                </a:solidFill>
              </a:rPr>
              <a:t>name</a:t>
            </a:r>
            <a:endParaRPr lang="es-ES" sz="1600" dirty="0">
              <a:solidFill>
                <a:prstClr val="black"/>
              </a:solidFill>
            </a:endParaRPr>
          </a:p>
          <a:p>
            <a:pPr marL="285750" indent="-285750">
              <a:buFont typeface="Arial" panose="020B0604020202020204" pitchFamily="34" charset="0"/>
              <a:buChar char="•"/>
            </a:pPr>
            <a:r>
              <a:rPr lang="es-ES" sz="1600" dirty="0" err="1">
                <a:solidFill>
                  <a:prstClr val="black"/>
                </a:solidFill>
              </a:rPr>
              <a:t>bday</a:t>
            </a:r>
            <a:r>
              <a:rPr lang="es-ES" sz="1600" dirty="0">
                <a:solidFill>
                  <a:prstClr val="black"/>
                </a:solidFill>
              </a:rPr>
              <a:t> - </a:t>
            </a:r>
            <a:r>
              <a:rPr lang="es-ES" sz="1600" dirty="0" err="1">
                <a:solidFill>
                  <a:prstClr val="black"/>
                </a:solidFill>
              </a:rPr>
              <a:t>birthday</a:t>
            </a:r>
            <a:r>
              <a:rPr lang="es-ES" sz="1600" dirty="0">
                <a:solidFill>
                  <a:prstClr val="black"/>
                </a:solidFill>
              </a:rPr>
              <a:t>. ISO date.</a:t>
            </a:r>
          </a:p>
          <a:p>
            <a:pPr marL="285750" indent="-285750">
              <a:buFont typeface="Arial" panose="020B0604020202020204" pitchFamily="34" charset="0"/>
              <a:buChar char="•"/>
            </a:pPr>
            <a:r>
              <a:rPr lang="es-ES" sz="1600" dirty="0" err="1">
                <a:solidFill>
                  <a:prstClr val="black"/>
                </a:solidFill>
              </a:rPr>
              <a:t>category</a:t>
            </a:r>
            <a:r>
              <a:rPr lang="es-ES" sz="1600" dirty="0">
                <a:solidFill>
                  <a:prstClr val="black"/>
                </a:solidFill>
              </a:rPr>
              <a:t> - </a:t>
            </a:r>
            <a:r>
              <a:rPr lang="es-ES" sz="1600" dirty="0" err="1">
                <a:solidFill>
                  <a:prstClr val="black"/>
                </a:solidFill>
              </a:rPr>
              <a:t>for</a:t>
            </a:r>
            <a:r>
              <a:rPr lang="es-ES" sz="1600" dirty="0">
                <a:solidFill>
                  <a:prstClr val="black"/>
                </a:solidFill>
              </a:rPr>
              <a:t> </a:t>
            </a:r>
            <a:r>
              <a:rPr lang="es-ES" sz="1600" dirty="0" err="1">
                <a:solidFill>
                  <a:prstClr val="black"/>
                </a:solidFill>
              </a:rPr>
              <a:t>tagging</a:t>
            </a:r>
            <a:r>
              <a:rPr lang="es-ES" sz="1600" dirty="0">
                <a:solidFill>
                  <a:prstClr val="black"/>
                </a:solidFill>
              </a:rPr>
              <a:t> </a:t>
            </a:r>
            <a:r>
              <a:rPr lang="es-ES" sz="1600" dirty="0" err="1">
                <a:solidFill>
                  <a:prstClr val="black"/>
                </a:solidFill>
              </a:rPr>
              <a:t>contacts</a:t>
            </a:r>
            <a:endParaRPr lang="es-ES" sz="1600" dirty="0">
              <a:solidFill>
                <a:prstClr val="black"/>
              </a:solidFill>
            </a:endParaRPr>
          </a:p>
          <a:p>
            <a:pPr marL="285750" indent="-285750">
              <a:buFont typeface="Arial" panose="020B0604020202020204" pitchFamily="34" charset="0"/>
              <a:buChar char="•"/>
            </a:pPr>
            <a:r>
              <a:rPr lang="es-ES" sz="1600" dirty="0">
                <a:solidFill>
                  <a:prstClr val="black"/>
                </a:solidFill>
              </a:rPr>
              <a:t>note - notes </a:t>
            </a:r>
            <a:r>
              <a:rPr lang="es-ES" sz="1600" dirty="0" err="1">
                <a:solidFill>
                  <a:prstClr val="black"/>
                </a:solidFill>
              </a:rPr>
              <a:t>about</a:t>
            </a:r>
            <a:r>
              <a:rPr lang="es-ES" sz="1600" dirty="0">
                <a:solidFill>
                  <a:prstClr val="black"/>
                </a:solidFill>
              </a:rPr>
              <a:t> </a:t>
            </a:r>
            <a:r>
              <a:rPr lang="es-ES" sz="1600" dirty="0" err="1">
                <a:solidFill>
                  <a:prstClr val="black"/>
                </a:solidFill>
              </a:rPr>
              <a:t>the</a:t>
            </a:r>
            <a:r>
              <a:rPr lang="es-ES" sz="1600" dirty="0">
                <a:solidFill>
                  <a:prstClr val="black"/>
                </a:solidFill>
              </a:rPr>
              <a:t> </a:t>
            </a:r>
            <a:r>
              <a:rPr lang="es-ES" sz="1600" dirty="0" err="1">
                <a:solidFill>
                  <a:prstClr val="black"/>
                </a:solidFill>
              </a:rPr>
              <a:t>contact</a:t>
            </a:r>
            <a:endParaRPr lang="es-ES" sz="1600" dirty="0">
              <a:solidFill>
                <a:prstClr val="black"/>
              </a:solidFill>
            </a:endParaRPr>
          </a:p>
        </p:txBody>
      </p:sp>
      <p:sp>
        <p:nvSpPr>
          <p:cNvPr id="8" name="Rectángulo 7"/>
          <p:cNvSpPr/>
          <p:nvPr/>
        </p:nvSpPr>
        <p:spPr>
          <a:xfrm>
            <a:off x="889754" y="1419793"/>
            <a:ext cx="4572000" cy="3108543"/>
          </a:xfrm>
          <a:prstGeom prst="rect">
            <a:avLst/>
          </a:prstGeom>
        </p:spPr>
        <p:txBody>
          <a:bodyPr>
            <a:spAutoFit/>
          </a:bodyPr>
          <a:lstStyle/>
          <a:p>
            <a:pPr marL="285750" indent="-285750">
              <a:buFont typeface="Arial" panose="020B0604020202020204" pitchFamily="34" charset="0"/>
              <a:buChar char="•"/>
            </a:pPr>
            <a:r>
              <a:rPr lang="es-ES" sz="1600" dirty="0" err="1">
                <a:solidFill>
                  <a:prstClr val="black"/>
                </a:solidFill>
              </a:rPr>
              <a:t>fn</a:t>
            </a:r>
            <a:r>
              <a:rPr lang="es-ES" sz="1600" dirty="0">
                <a:solidFill>
                  <a:prstClr val="black"/>
                </a:solidFill>
              </a:rPr>
              <a:t> - </a:t>
            </a:r>
            <a:r>
              <a:rPr lang="es-ES" sz="1600" dirty="0" err="1">
                <a:solidFill>
                  <a:prstClr val="black"/>
                </a:solidFill>
              </a:rPr>
              <a:t>name</a:t>
            </a:r>
            <a:r>
              <a:rPr lang="es-ES" sz="1600" dirty="0">
                <a:solidFill>
                  <a:prstClr val="black"/>
                </a:solidFill>
              </a:rPr>
              <a:t>, </a:t>
            </a:r>
            <a:r>
              <a:rPr lang="es-ES" sz="1600" dirty="0" err="1">
                <a:solidFill>
                  <a:prstClr val="black"/>
                </a:solidFill>
              </a:rPr>
              <a:t>formatted</a:t>
            </a:r>
            <a:r>
              <a:rPr lang="es-ES" sz="1600" dirty="0">
                <a:solidFill>
                  <a:prstClr val="black"/>
                </a:solidFill>
              </a:rPr>
              <a:t>/full. </a:t>
            </a:r>
            <a:r>
              <a:rPr lang="es-ES" sz="1600" dirty="0" err="1">
                <a:solidFill>
                  <a:prstClr val="black"/>
                </a:solidFill>
              </a:rPr>
              <a:t>required</a:t>
            </a:r>
            <a:endParaRPr lang="es-ES" sz="1600" dirty="0">
              <a:solidFill>
                <a:prstClr val="black"/>
              </a:solidFill>
            </a:endParaRPr>
          </a:p>
          <a:p>
            <a:pPr marL="285750" indent="-285750">
              <a:buFont typeface="Arial" panose="020B0604020202020204" pitchFamily="34" charset="0"/>
              <a:buChar char="•"/>
            </a:pPr>
            <a:r>
              <a:rPr lang="es-ES" sz="1600" dirty="0">
                <a:solidFill>
                  <a:prstClr val="black"/>
                </a:solidFill>
              </a:rPr>
              <a:t>n - </a:t>
            </a:r>
            <a:r>
              <a:rPr lang="es-ES" sz="1600" dirty="0" err="1">
                <a:solidFill>
                  <a:prstClr val="black"/>
                </a:solidFill>
              </a:rPr>
              <a:t>structured</a:t>
            </a:r>
            <a:r>
              <a:rPr lang="es-ES" sz="1600" dirty="0">
                <a:solidFill>
                  <a:prstClr val="black"/>
                </a:solidFill>
              </a:rPr>
              <a:t> </a:t>
            </a:r>
            <a:r>
              <a:rPr lang="es-ES" sz="1600" dirty="0" err="1">
                <a:solidFill>
                  <a:prstClr val="black"/>
                </a:solidFill>
              </a:rPr>
              <a:t>name</a:t>
            </a:r>
            <a:r>
              <a:rPr lang="es-ES" sz="1600" dirty="0">
                <a:solidFill>
                  <a:prstClr val="black"/>
                </a:solidFill>
              </a:rPr>
              <a:t>, </a:t>
            </a:r>
            <a:r>
              <a:rPr lang="es-ES" sz="1600" dirty="0" err="1">
                <a:solidFill>
                  <a:prstClr val="black"/>
                </a:solidFill>
              </a:rPr>
              <a:t>container</a:t>
            </a:r>
            <a:r>
              <a:rPr lang="es-ES" sz="1600" dirty="0">
                <a:solidFill>
                  <a:prstClr val="black"/>
                </a:solidFill>
              </a:rPr>
              <a:t> </a:t>
            </a:r>
            <a:r>
              <a:rPr lang="es-ES" sz="1600" dirty="0" err="1">
                <a:solidFill>
                  <a:prstClr val="black"/>
                </a:solidFill>
              </a:rPr>
              <a:t>for</a:t>
            </a:r>
            <a:r>
              <a:rPr lang="es-ES" sz="1600" dirty="0">
                <a:solidFill>
                  <a:prstClr val="black"/>
                </a:solidFill>
              </a:rPr>
              <a:t>:</a:t>
            </a:r>
          </a:p>
          <a:p>
            <a:pPr marL="742950" lvl="1" indent="-285750">
              <a:buFont typeface="Arial" panose="020B0604020202020204" pitchFamily="34" charset="0"/>
              <a:buChar char="•"/>
            </a:pPr>
            <a:r>
              <a:rPr lang="es-ES" sz="1600" dirty="0" err="1">
                <a:solidFill>
                  <a:prstClr val="black"/>
                </a:solidFill>
              </a:rPr>
              <a:t>honorific-prefix</a:t>
            </a:r>
            <a:r>
              <a:rPr lang="es-ES" sz="1600" dirty="0">
                <a:solidFill>
                  <a:prstClr val="black"/>
                </a:solidFill>
              </a:rPr>
              <a:t> - e.g. Ms., Mr., Dr.</a:t>
            </a:r>
          </a:p>
          <a:p>
            <a:pPr marL="742950" lvl="1" indent="-285750">
              <a:buFont typeface="Arial" panose="020B0604020202020204" pitchFamily="34" charset="0"/>
              <a:buChar char="•"/>
            </a:pPr>
            <a:r>
              <a:rPr lang="es-ES" sz="1600" dirty="0" err="1">
                <a:solidFill>
                  <a:prstClr val="black"/>
                </a:solidFill>
              </a:rPr>
              <a:t>given-name</a:t>
            </a:r>
            <a:r>
              <a:rPr lang="es-ES" sz="1600" dirty="0">
                <a:solidFill>
                  <a:prstClr val="black"/>
                </a:solidFill>
              </a:rPr>
              <a:t> - </a:t>
            </a:r>
            <a:r>
              <a:rPr lang="es-ES" sz="1600" dirty="0" err="1">
                <a:solidFill>
                  <a:prstClr val="black"/>
                </a:solidFill>
              </a:rPr>
              <a:t>given</a:t>
            </a:r>
            <a:r>
              <a:rPr lang="es-ES" sz="1600" dirty="0">
                <a:solidFill>
                  <a:prstClr val="black"/>
                </a:solidFill>
              </a:rPr>
              <a:t> (</a:t>
            </a:r>
            <a:r>
              <a:rPr lang="es-ES" sz="1600" dirty="0" err="1">
                <a:solidFill>
                  <a:prstClr val="black"/>
                </a:solidFill>
              </a:rPr>
              <a:t>often</a:t>
            </a:r>
            <a:r>
              <a:rPr lang="es-ES" sz="1600" dirty="0">
                <a:solidFill>
                  <a:prstClr val="black"/>
                </a:solidFill>
              </a:rPr>
              <a:t> </a:t>
            </a:r>
            <a:r>
              <a:rPr lang="es-ES" sz="1600" dirty="0" err="1">
                <a:solidFill>
                  <a:prstClr val="black"/>
                </a:solidFill>
              </a:rPr>
              <a:t>first</a:t>
            </a:r>
            <a:r>
              <a:rPr lang="es-ES" sz="1600" dirty="0">
                <a:solidFill>
                  <a:prstClr val="black"/>
                </a:solidFill>
              </a:rPr>
              <a:t>) </a:t>
            </a:r>
            <a:r>
              <a:rPr lang="es-ES" sz="1600" dirty="0" err="1">
                <a:solidFill>
                  <a:prstClr val="black"/>
                </a:solidFill>
              </a:rPr>
              <a:t>name</a:t>
            </a:r>
            <a:endParaRPr lang="es-ES" sz="1600" dirty="0">
              <a:solidFill>
                <a:prstClr val="black"/>
              </a:solidFill>
            </a:endParaRPr>
          </a:p>
          <a:p>
            <a:pPr marL="742950" lvl="1" indent="-285750">
              <a:buFont typeface="Arial" panose="020B0604020202020204" pitchFamily="34" charset="0"/>
              <a:buChar char="•"/>
            </a:pPr>
            <a:r>
              <a:rPr lang="es-ES" sz="1600" dirty="0" err="1">
                <a:solidFill>
                  <a:prstClr val="black"/>
                </a:solidFill>
              </a:rPr>
              <a:t>additional-name</a:t>
            </a:r>
            <a:r>
              <a:rPr lang="es-ES" sz="1600" dirty="0">
                <a:solidFill>
                  <a:prstClr val="black"/>
                </a:solidFill>
              </a:rPr>
              <a:t> - </a:t>
            </a:r>
            <a:r>
              <a:rPr lang="es-ES" sz="1600" dirty="0" err="1">
                <a:solidFill>
                  <a:prstClr val="black"/>
                </a:solidFill>
              </a:rPr>
              <a:t>other</a:t>
            </a:r>
            <a:r>
              <a:rPr lang="es-ES" sz="1600" dirty="0">
                <a:solidFill>
                  <a:prstClr val="black"/>
                </a:solidFill>
              </a:rPr>
              <a:t>/</a:t>
            </a:r>
            <a:r>
              <a:rPr lang="es-ES" sz="1600" dirty="0" err="1">
                <a:solidFill>
                  <a:prstClr val="black"/>
                </a:solidFill>
              </a:rPr>
              <a:t>middle</a:t>
            </a:r>
            <a:r>
              <a:rPr lang="es-ES" sz="1600" dirty="0">
                <a:solidFill>
                  <a:prstClr val="black"/>
                </a:solidFill>
              </a:rPr>
              <a:t> </a:t>
            </a:r>
            <a:r>
              <a:rPr lang="es-ES" sz="1600" dirty="0" err="1">
                <a:solidFill>
                  <a:prstClr val="black"/>
                </a:solidFill>
              </a:rPr>
              <a:t>name</a:t>
            </a:r>
            <a:endParaRPr lang="es-ES" sz="1600" dirty="0">
              <a:solidFill>
                <a:prstClr val="black"/>
              </a:solidFill>
            </a:endParaRPr>
          </a:p>
          <a:p>
            <a:pPr marL="742950" lvl="1" indent="-285750">
              <a:buFont typeface="Arial" panose="020B0604020202020204" pitchFamily="34" charset="0"/>
              <a:buChar char="•"/>
            </a:pPr>
            <a:r>
              <a:rPr lang="es-ES" sz="1600" dirty="0" err="1">
                <a:solidFill>
                  <a:prstClr val="black"/>
                </a:solidFill>
              </a:rPr>
              <a:t>family-name</a:t>
            </a:r>
            <a:r>
              <a:rPr lang="es-ES" sz="1600" dirty="0">
                <a:solidFill>
                  <a:prstClr val="black"/>
                </a:solidFill>
              </a:rPr>
              <a:t> - </a:t>
            </a:r>
            <a:r>
              <a:rPr lang="es-ES" sz="1600" dirty="0" err="1">
                <a:solidFill>
                  <a:prstClr val="black"/>
                </a:solidFill>
              </a:rPr>
              <a:t>family</a:t>
            </a:r>
            <a:r>
              <a:rPr lang="es-ES" sz="1600" dirty="0">
                <a:solidFill>
                  <a:prstClr val="black"/>
                </a:solidFill>
              </a:rPr>
              <a:t> (</a:t>
            </a:r>
            <a:r>
              <a:rPr lang="es-ES" sz="1600" dirty="0" err="1">
                <a:solidFill>
                  <a:prstClr val="black"/>
                </a:solidFill>
              </a:rPr>
              <a:t>often</a:t>
            </a:r>
            <a:r>
              <a:rPr lang="es-ES" sz="1600" dirty="0">
                <a:solidFill>
                  <a:prstClr val="black"/>
                </a:solidFill>
              </a:rPr>
              <a:t> </a:t>
            </a:r>
            <a:r>
              <a:rPr lang="es-ES" sz="1600" dirty="0" err="1">
                <a:solidFill>
                  <a:prstClr val="black"/>
                </a:solidFill>
              </a:rPr>
              <a:t>last</a:t>
            </a:r>
            <a:r>
              <a:rPr lang="es-ES" sz="1600" dirty="0">
                <a:solidFill>
                  <a:prstClr val="black"/>
                </a:solidFill>
              </a:rPr>
              <a:t>) </a:t>
            </a:r>
            <a:r>
              <a:rPr lang="es-ES" sz="1600" dirty="0" err="1">
                <a:solidFill>
                  <a:prstClr val="black"/>
                </a:solidFill>
              </a:rPr>
              <a:t>name</a:t>
            </a:r>
            <a:endParaRPr lang="es-ES" sz="1600" dirty="0">
              <a:solidFill>
                <a:prstClr val="black"/>
              </a:solidFill>
            </a:endParaRPr>
          </a:p>
          <a:p>
            <a:pPr marL="742950" lvl="1" indent="-285750">
              <a:buFont typeface="Arial" panose="020B0604020202020204" pitchFamily="34" charset="0"/>
              <a:buChar char="•"/>
            </a:pPr>
            <a:r>
              <a:rPr lang="es-ES" sz="1600" dirty="0" err="1">
                <a:solidFill>
                  <a:prstClr val="black"/>
                </a:solidFill>
              </a:rPr>
              <a:t>honorific-suffix</a:t>
            </a:r>
            <a:r>
              <a:rPr lang="es-ES" sz="1600" dirty="0">
                <a:solidFill>
                  <a:prstClr val="black"/>
                </a:solidFill>
              </a:rPr>
              <a:t> - e.g. </a:t>
            </a:r>
            <a:r>
              <a:rPr lang="es-ES" sz="1600" dirty="0" err="1">
                <a:solidFill>
                  <a:prstClr val="black"/>
                </a:solidFill>
              </a:rPr>
              <a:t>Ph.D</a:t>
            </a:r>
            <a:r>
              <a:rPr lang="es-ES" sz="1600" dirty="0">
                <a:solidFill>
                  <a:prstClr val="black"/>
                </a:solidFill>
              </a:rPr>
              <a:t>., Esq.</a:t>
            </a:r>
          </a:p>
          <a:p>
            <a:pPr marL="285750" indent="-285750">
              <a:buFont typeface="Arial" panose="020B0604020202020204" pitchFamily="34" charset="0"/>
              <a:buChar char="•"/>
            </a:pPr>
            <a:r>
              <a:rPr lang="es-ES" sz="1600" dirty="0" err="1">
                <a:solidFill>
                  <a:prstClr val="black"/>
                </a:solidFill>
              </a:rPr>
              <a:t>nickname</a:t>
            </a:r>
            <a:r>
              <a:rPr lang="es-ES" sz="1600" dirty="0">
                <a:solidFill>
                  <a:prstClr val="black"/>
                </a:solidFill>
              </a:rPr>
              <a:t> - </a:t>
            </a:r>
            <a:r>
              <a:rPr lang="es-ES" sz="1600" dirty="0" err="1">
                <a:solidFill>
                  <a:prstClr val="black"/>
                </a:solidFill>
              </a:rPr>
              <a:t>nickname</a:t>
            </a:r>
            <a:r>
              <a:rPr lang="es-ES" sz="1600" dirty="0">
                <a:solidFill>
                  <a:prstClr val="black"/>
                </a:solidFill>
              </a:rPr>
              <a:t>/alias, e.g. IRC </a:t>
            </a:r>
            <a:r>
              <a:rPr lang="es-ES" sz="1600" dirty="0" err="1">
                <a:solidFill>
                  <a:prstClr val="black"/>
                </a:solidFill>
              </a:rPr>
              <a:t>nick</a:t>
            </a:r>
            <a:endParaRPr lang="es-ES" sz="1600" dirty="0">
              <a:solidFill>
                <a:prstClr val="black"/>
              </a:solidFill>
            </a:endParaRPr>
          </a:p>
          <a:p>
            <a:pPr marL="285750" indent="-285750">
              <a:buFont typeface="Arial" panose="020B0604020202020204" pitchFamily="34" charset="0"/>
              <a:buChar char="•"/>
            </a:pPr>
            <a:r>
              <a:rPr lang="es-ES" sz="1600" dirty="0" err="1">
                <a:solidFill>
                  <a:prstClr val="black"/>
                </a:solidFill>
              </a:rPr>
              <a:t>org</a:t>
            </a:r>
            <a:r>
              <a:rPr lang="es-ES" sz="1600" dirty="0">
                <a:solidFill>
                  <a:prstClr val="black"/>
                </a:solidFill>
              </a:rPr>
              <a:t> - </a:t>
            </a:r>
            <a:r>
              <a:rPr lang="es-ES" sz="1600" dirty="0" err="1">
                <a:solidFill>
                  <a:prstClr val="black"/>
                </a:solidFill>
              </a:rPr>
              <a:t>company</a:t>
            </a:r>
            <a:r>
              <a:rPr lang="es-ES" sz="1600" dirty="0">
                <a:solidFill>
                  <a:prstClr val="black"/>
                </a:solidFill>
              </a:rPr>
              <a:t>/</a:t>
            </a:r>
            <a:r>
              <a:rPr lang="es-ES" sz="1600" dirty="0" err="1">
                <a:solidFill>
                  <a:prstClr val="black"/>
                </a:solidFill>
              </a:rPr>
              <a:t>organization</a:t>
            </a:r>
            <a:endParaRPr lang="es-ES" sz="1600" dirty="0">
              <a:solidFill>
                <a:prstClr val="black"/>
              </a:solidFill>
            </a:endParaRPr>
          </a:p>
          <a:p>
            <a:pPr marL="285750" indent="-285750">
              <a:buFont typeface="Arial" panose="020B0604020202020204" pitchFamily="34" charset="0"/>
              <a:buChar char="•"/>
            </a:pPr>
            <a:r>
              <a:rPr lang="es-ES" sz="1600" dirty="0" err="1">
                <a:solidFill>
                  <a:prstClr val="black"/>
                </a:solidFill>
              </a:rPr>
              <a:t>photo</a:t>
            </a:r>
            <a:r>
              <a:rPr lang="es-ES" sz="1600" dirty="0">
                <a:solidFill>
                  <a:prstClr val="black"/>
                </a:solidFill>
              </a:rPr>
              <a:t> - </a:t>
            </a:r>
            <a:r>
              <a:rPr lang="es-ES" sz="1600" dirty="0" err="1">
                <a:solidFill>
                  <a:prstClr val="black"/>
                </a:solidFill>
              </a:rPr>
              <a:t>photo</a:t>
            </a:r>
            <a:r>
              <a:rPr lang="es-ES" sz="1600" dirty="0">
                <a:solidFill>
                  <a:prstClr val="black"/>
                </a:solidFill>
              </a:rPr>
              <a:t>, </a:t>
            </a:r>
            <a:r>
              <a:rPr lang="es-ES" sz="1600" dirty="0" err="1">
                <a:solidFill>
                  <a:prstClr val="black"/>
                </a:solidFill>
              </a:rPr>
              <a:t>icon</a:t>
            </a:r>
            <a:r>
              <a:rPr lang="es-ES" sz="1600" dirty="0">
                <a:solidFill>
                  <a:prstClr val="black"/>
                </a:solidFill>
              </a:rPr>
              <a:t>, avatar</a:t>
            </a:r>
          </a:p>
          <a:p>
            <a:pPr marL="285750" indent="-285750">
              <a:buFont typeface="Arial" panose="020B0604020202020204" pitchFamily="34" charset="0"/>
              <a:buChar char="•"/>
            </a:pPr>
            <a:r>
              <a:rPr lang="es-ES" sz="1600" dirty="0" err="1">
                <a:solidFill>
                  <a:prstClr val="black"/>
                </a:solidFill>
              </a:rPr>
              <a:t>url</a:t>
            </a:r>
            <a:r>
              <a:rPr lang="es-ES" sz="1600" dirty="0">
                <a:solidFill>
                  <a:prstClr val="black"/>
                </a:solidFill>
              </a:rPr>
              <a:t> - home page </a:t>
            </a:r>
            <a:r>
              <a:rPr lang="es-ES" sz="1600" dirty="0" err="1">
                <a:solidFill>
                  <a:prstClr val="black"/>
                </a:solidFill>
              </a:rPr>
              <a:t>for</a:t>
            </a:r>
            <a:r>
              <a:rPr lang="es-ES" sz="1600" dirty="0">
                <a:solidFill>
                  <a:prstClr val="black"/>
                </a:solidFill>
              </a:rPr>
              <a:t> </a:t>
            </a:r>
            <a:r>
              <a:rPr lang="es-ES" sz="1600" dirty="0" err="1">
                <a:solidFill>
                  <a:prstClr val="black"/>
                </a:solidFill>
              </a:rPr>
              <a:t>this</a:t>
            </a:r>
            <a:r>
              <a:rPr lang="es-ES" sz="1600" dirty="0">
                <a:solidFill>
                  <a:prstClr val="black"/>
                </a:solidFill>
              </a:rPr>
              <a:t> </a:t>
            </a:r>
            <a:r>
              <a:rPr lang="es-ES" sz="1600" dirty="0" err="1">
                <a:solidFill>
                  <a:prstClr val="black"/>
                </a:solidFill>
              </a:rPr>
              <a:t>contact</a:t>
            </a:r>
            <a:endParaRPr lang="es-ES" sz="1600" dirty="0">
              <a:solidFill>
                <a:prstClr val="black"/>
              </a:solidFill>
            </a:endParaRPr>
          </a:p>
          <a:p>
            <a:pPr marL="285750" indent="-285750">
              <a:buFont typeface="Arial" panose="020B0604020202020204" pitchFamily="34" charset="0"/>
              <a:buChar char="•"/>
            </a:pPr>
            <a:r>
              <a:rPr lang="es-ES" sz="1600" dirty="0">
                <a:solidFill>
                  <a:prstClr val="black"/>
                </a:solidFill>
              </a:rPr>
              <a:t>email - email </a:t>
            </a:r>
            <a:r>
              <a:rPr lang="es-ES" sz="1600" dirty="0" err="1">
                <a:solidFill>
                  <a:prstClr val="black"/>
                </a:solidFill>
              </a:rPr>
              <a:t>address</a:t>
            </a:r>
            <a:endParaRPr lang="es-ES" sz="1600" dirty="0">
              <a:solidFill>
                <a:prstClr val="black"/>
              </a:solidFill>
            </a:endParaRPr>
          </a:p>
        </p:txBody>
      </p:sp>
    </p:spTree>
    <p:extLst>
      <p:ext uri="{BB962C8B-B14F-4D97-AF65-F5344CB8AC3E}">
        <p14:creationId xmlns:p14="http://schemas.microsoft.com/office/powerpoint/2010/main" val="3962190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ttps://cdn2.iconfinder.com/data/icons/ourea-icons/256/Administrative_Tools_256x256-3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650" y="5113330"/>
            <a:ext cx="843166" cy="843166"/>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1155930" y="5574464"/>
            <a:ext cx="7130490" cy="51637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s-ES"/>
          </a:p>
        </p:txBody>
      </p:sp>
      <p:sp>
        <p:nvSpPr>
          <p:cNvPr id="2" name="Título 1"/>
          <p:cNvSpPr>
            <a:spLocks noGrp="1"/>
          </p:cNvSpPr>
          <p:nvPr>
            <p:ph type="title"/>
          </p:nvPr>
        </p:nvSpPr>
        <p:spPr/>
        <p:txBody>
          <a:bodyPr/>
          <a:lstStyle/>
          <a:p>
            <a:pPr algn="ctr"/>
            <a:r>
              <a:rPr lang="es-ES" dirty="0" err="1" smtClean="0"/>
              <a:t>hCalendar</a:t>
            </a:r>
            <a:r>
              <a:rPr lang="es-ES" dirty="0" smtClean="0"/>
              <a:t>: ejemplo</a:t>
            </a:r>
            <a:endParaRPr lang="es-ES" dirty="0"/>
          </a:p>
        </p:txBody>
      </p:sp>
      <p:sp>
        <p:nvSpPr>
          <p:cNvPr id="3" name="Rectángulo 2"/>
          <p:cNvSpPr/>
          <p:nvPr/>
        </p:nvSpPr>
        <p:spPr>
          <a:xfrm>
            <a:off x="633064" y="2087798"/>
            <a:ext cx="7266940" cy="1477328"/>
          </a:xfrm>
          <a:prstGeom prst="rect">
            <a:avLst/>
          </a:prstGeom>
        </p:spPr>
        <p:txBody>
          <a:bodyPr wrap="square">
            <a:spAutoFit/>
          </a:bodyPr>
          <a:lstStyle/>
          <a:p>
            <a:r>
              <a:rPr lang="en-US" dirty="0">
                <a:solidFill>
                  <a:prstClr val="black"/>
                </a:solidFill>
              </a:rPr>
              <a:t>&lt;span class="</a:t>
            </a:r>
            <a:r>
              <a:rPr lang="en-US" dirty="0" err="1">
                <a:solidFill>
                  <a:prstClr val="black"/>
                </a:solidFill>
              </a:rPr>
              <a:t>vevent</a:t>
            </a:r>
            <a:r>
              <a:rPr lang="en-US" dirty="0">
                <a:solidFill>
                  <a:prstClr val="black"/>
                </a:solidFill>
              </a:rPr>
              <a:t>"&gt;</a:t>
            </a:r>
          </a:p>
          <a:p>
            <a:pPr lvl="1"/>
            <a:r>
              <a:rPr lang="en-US" dirty="0" smtClean="0">
                <a:solidFill>
                  <a:prstClr val="black"/>
                </a:solidFill>
              </a:rPr>
              <a:t>&lt;</a:t>
            </a:r>
            <a:r>
              <a:rPr lang="en-US" dirty="0">
                <a:solidFill>
                  <a:prstClr val="black"/>
                </a:solidFill>
              </a:rPr>
              <a:t>span class="</a:t>
            </a:r>
            <a:r>
              <a:rPr lang="en-US" b="1" dirty="0">
                <a:solidFill>
                  <a:prstClr val="black"/>
                </a:solidFill>
              </a:rPr>
              <a:t>summary</a:t>
            </a:r>
            <a:r>
              <a:rPr lang="en-US" dirty="0" smtClean="0">
                <a:solidFill>
                  <a:prstClr val="black"/>
                </a:solidFill>
              </a:rPr>
              <a:t>"&gt;</a:t>
            </a:r>
            <a:r>
              <a:rPr lang="es-ES" dirty="0" smtClean="0">
                <a:solidFill>
                  <a:prstClr val="black"/>
                </a:solidFill>
              </a:rPr>
              <a:t>El sitio microformats.org organiza</a:t>
            </a:r>
            <a:r>
              <a:rPr lang="en-US" dirty="0" smtClean="0">
                <a:solidFill>
                  <a:prstClr val="black"/>
                </a:solidFill>
              </a:rPr>
              <a:t>&lt;/</a:t>
            </a:r>
            <a:r>
              <a:rPr lang="en-US" dirty="0">
                <a:solidFill>
                  <a:prstClr val="black"/>
                </a:solidFill>
              </a:rPr>
              <a:t>span</a:t>
            </a:r>
            <a:r>
              <a:rPr lang="en-US" dirty="0" smtClean="0">
                <a:solidFill>
                  <a:prstClr val="black"/>
                </a:solidFill>
              </a:rPr>
              <a:t>&gt; </a:t>
            </a:r>
            <a:r>
              <a:rPr lang="es-ES" dirty="0" smtClean="0">
                <a:solidFill>
                  <a:prstClr val="black"/>
                </a:solidFill>
              </a:rPr>
              <a:t>en  fecha</a:t>
            </a:r>
            <a:r>
              <a:rPr lang="en-US" dirty="0" smtClean="0">
                <a:solidFill>
                  <a:prstClr val="black"/>
                </a:solidFill>
              </a:rPr>
              <a:t>&lt;span </a:t>
            </a:r>
            <a:r>
              <a:rPr lang="en-US" dirty="0">
                <a:solidFill>
                  <a:prstClr val="black"/>
                </a:solidFill>
              </a:rPr>
              <a:t>class="</a:t>
            </a:r>
            <a:r>
              <a:rPr lang="en-US" b="1" dirty="0" err="1">
                <a:solidFill>
                  <a:prstClr val="black"/>
                </a:solidFill>
              </a:rPr>
              <a:t>dtstart</a:t>
            </a:r>
            <a:r>
              <a:rPr lang="en-US" dirty="0">
                <a:solidFill>
                  <a:prstClr val="black"/>
                </a:solidFill>
              </a:rPr>
              <a:t>"&gt;2005-06-20&lt;/span&gt; </a:t>
            </a:r>
            <a:r>
              <a:rPr lang="en-US" dirty="0" smtClean="0">
                <a:solidFill>
                  <a:prstClr val="black"/>
                </a:solidFill>
              </a:rPr>
              <a:t> </a:t>
            </a:r>
            <a:r>
              <a:rPr lang="es-ES" dirty="0" smtClean="0">
                <a:solidFill>
                  <a:prstClr val="black"/>
                </a:solidFill>
              </a:rPr>
              <a:t>la Conferencia Supernova en </a:t>
            </a:r>
            <a:r>
              <a:rPr lang="en-US" dirty="0" smtClean="0">
                <a:solidFill>
                  <a:prstClr val="black"/>
                </a:solidFill>
              </a:rPr>
              <a:t>&lt;</a:t>
            </a:r>
            <a:r>
              <a:rPr lang="en-US" dirty="0">
                <a:solidFill>
                  <a:prstClr val="black"/>
                </a:solidFill>
              </a:rPr>
              <a:t>span class="</a:t>
            </a:r>
            <a:r>
              <a:rPr lang="en-US" b="1" dirty="0">
                <a:solidFill>
                  <a:prstClr val="black"/>
                </a:solidFill>
              </a:rPr>
              <a:t>location</a:t>
            </a:r>
            <a:r>
              <a:rPr lang="en-US" dirty="0">
                <a:solidFill>
                  <a:prstClr val="black"/>
                </a:solidFill>
              </a:rPr>
              <a:t>"&gt;San Francisco, CA, USA&lt;/span&gt;.</a:t>
            </a:r>
          </a:p>
          <a:p>
            <a:r>
              <a:rPr lang="en-US" dirty="0">
                <a:solidFill>
                  <a:prstClr val="black"/>
                </a:solidFill>
              </a:rPr>
              <a:t>&lt;/span&gt;</a:t>
            </a:r>
            <a:endParaRPr lang="es-ES" dirty="0">
              <a:solidFill>
                <a:prstClr val="black"/>
              </a:solidFill>
            </a:endParaRPr>
          </a:p>
        </p:txBody>
      </p:sp>
      <p:sp>
        <p:nvSpPr>
          <p:cNvPr id="4" name="Rectángulo 3"/>
          <p:cNvSpPr/>
          <p:nvPr/>
        </p:nvSpPr>
        <p:spPr>
          <a:xfrm>
            <a:off x="628650" y="1421085"/>
            <a:ext cx="4092525" cy="369332"/>
          </a:xfrm>
          <a:prstGeom prst="rect">
            <a:avLst/>
          </a:prstGeom>
        </p:spPr>
        <p:txBody>
          <a:bodyPr wrap="square">
            <a:spAutoFit/>
          </a:bodyPr>
          <a:lstStyle/>
          <a:p>
            <a:r>
              <a:rPr lang="es-ES" dirty="0">
                <a:solidFill>
                  <a:prstClr val="black"/>
                </a:solidFill>
                <a:hlinkClick r:id="rId4"/>
              </a:rPr>
              <a:t>http://</a:t>
            </a:r>
            <a:r>
              <a:rPr lang="es-ES" dirty="0" smtClean="0">
                <a:solidFill>
                  <a:prstClr val="black"/>
                </a:solidFill>
                <a:hlinkClick r:id="rId4"/>
              </a:rPr>
              <a:t>microformats.org/wiki/hcalendar</a:t>
            </a:r>
            <a:endParaRPr lang="es-ES" dirty="0">
              <a:solidFill>
                <a:prstClr val="black"/>
              </a:solidFill>
            </a:endParaRPr>
          </a:p>
        </p:txBody>
      </p:sp>
      <p:sp>
        <p:nvSpPr>
          <p:cNvPr id="7" name="CuadroTexto 6"/>
          <p:cNvSpPr txBox="1"/>
          <p:nvPr/>
        </p:nvSpPr>
        <p:spPr>
          <a:xfrm>
            <a:off x="922024" y="4103186"/>
            <a:ext cx="1888420" cy="646331"/>
          </a:xfrm>
          <a:prstGeom prst="rect">
            <a:avLst/>
          </a:prstGeom>
          <a:noFill/>
        </p:spPr>
        <p:txBody>
          <a:bodyPr wrap="square" rtlCol="0">
            <a:spAutoFit/>
          </a:bodyPr>
          <a:lstStyle/>
          <a:p>
            <a:r>
              <a:rPr lang="es-ES" dirty="0" smtClean="0">
                <a:solidFill>
                  <a:prstClr val="black"/>
                </a:solidFill>
              </a:rPr>
              <a:t>Clases principales</a:t>
            </a:r>
            <a:br>
              <a:rPr lang="es-ES" dirty="0" smtClean="0">
                <a:solidFill>
                  <a:prstClr val="black"/>
                </a:solidFill>
              </a:rPr>
            </a:br>
            <a:r>
              <a:rPr lang="es-ES" dirty="0" smtClean="0">
                <a:solidFill>
                  <a:prstClr val="black"/>
                </a:solidFill>
              </a:rPr>
              <a:t>(</a:t>
            </a:r>
            <a:r>
              <a:rPr lang="es-ES" dirty="0" err="1" smtClean="0">
                <a:solidFill>
                  <a:prstClr val="black"/>
                </a:solidFill>
              </a:rPr>
              <a:t>root</a:t>
            </a:r>
            <a:r>
              <a:rPr lang="es-ES" dirty="0" smtClean="0">
                <a:solidFill>
                  <a:prstClr val="black"/>
                </a:solidFill>
              </a:rPr>
              <a:t>)</a:t>
            </a:r>
            <a:endParaRPr lang="es-ES" dirty="0">
              <a:solidFill>
                <a:prstClr val="black"/>
              </a:solidFill>
            </a:endParaRPr>
          </a:p>
        </p:txBody>
      </p:sp>
      <p:sp>
        <p:nvSpPr>
          <p:cNvPr id="8" name="Rectángulo 7"/>
          <p:cNvSpPr/>
          <p:nvPr/>
        </p:nvSpPr>
        <p:spPr>
          <a:xfrm>
            <a:off x="3910686" y="3918520"/>
            <a:ext cx="1095236" cy="369332"/>
          </a:xfrm>
          <a:prstGeom prst="rect">
            <a:avLst/>
          </a:prstGeom>
        </p:spPr>
        <p:txBody>
          <a:bodyPr wrap="none">
            <a:spAutoFit/>
          </a:bodyPr>
          <a:lstStyle/>
          <a:p>
            <a:r>
              <a:rPr lang="en-US" dirty="0" err="1">
                <a:solidFill>
                  <a:prstClr val="black"/>
                </a:solidFill>
              </a:rPr>
              <a:t>vcalendar</a:t>
            </a:r>
            <a:endParaRPr lang="es-ES" dirty="0">
              <a:solidFill>
                <a:prstClr val="black"/>
              </a:solidFill>
            </a:endParaRPr>
          </a:p>
        </p:txBody>
      </p:sp>
      <p:sp>
        <p:nvSpPr>
          <p:cNvPr id="9" name="Rectángulo 8"/>
          <p:cNvSpPr/>
          <p:nvPr/>
        </p:nvSpPr>
        <p:spPr>
          <a:xfrm>
            <a:off x="3910686" y="4500265"/>
            <a:ext cx="814903" cy="369332"/>
          </a:xfrm>
          <a:prstGeom prst="rect">
            <a:avLst/>
          </a:prstGeom>
        </p:spPr>
        <p:txBody>
          <a:bodyPr wrap="none">
            <a:spAutoFit/>
          </a:bodyPr>
          <a:lstStyle/>
          <a:p>
            <a:r>
              <a:rPr lang="en-US" dirty="0" err="1">
                <a:solidFill>
                  <a:prstClr val="black"/>
                </a:solidFill>
              </a:rPr>
              <a:t>vevent</a:t>
            </a:r>
            <a:endParaRPr lang="es-ES" dirty="0">
              <a:solidFill>
                <a:prstClr val="black"/>
              </a:solidFill>
            </a:endParaRPr>
          </a:p>
        </p:txBody>
      </p:sp>
      <p:sp>
        <p:nvSpPr>
          <p:cNvPr id="10" name="Rectángulo 9"/>
          <p:cNvSpPr/>
          <p:nvPr/>
        </p:nvSpPr>
        <p:spPr>
          <a:xfrm>
            <a:off x="5841423" y="3918520"/>
            <a:ext cx="1196161" cy="369332"/>
          </a:xfrm>
          <a:prstGeom prst="rect">
            <a:avLst/>
          </a:prstGeom>
        </p:spPr>
        <p:txBody>
          <a:bodyPr wrap="none">
            <a:spAutoFit/>
          </a:bodyPr>
          <a:lstStyle/>
          <a:p>
            <a:r>
              <a:rPr lang="en-US" dirty="0" err="1">
                <a:solidFill>
                  <a:prstClr val="black"/>
                </a:solidFill>
              </a:rPr>
              <a:t>hCalendar</a:t>
            </a:r>
            <a:r>
              <a:rPr lang="en-US" dirty="0">
                <a:solidFill>
                  <a:prstClr val="black"/>
                </a:solidFill>
              </a:rPr>
              <a:t> </a:t>
            </a:r>
            <a:endParaRPr lang="es-ES" dirty="0">
              <a:solidFill>
                <a:prstClr val="black"/>
              </a:solidFill>
            </a:endParaRPr>
          </a:p>
        </p:txBody>
      </p:sp>
      <p:sp>
        <p:nvSpPr>
          <p:cNvPr id="11" name="CuadroTexto 10"/>
          <p:cNvSpPr txBox="1"/>
          <p:nvPr/>
        </p:nvSpPr>
        <p:spPr>
          <a:xfrm>
            <a:off x="5841423" y="4485933"/>
            <a:ext cx="922304" cy="369332"/>
          </a:xfrm>
          <a:prstGeom prst="rect">
            <a:avLst/>
          </a:prstGeom>
          <a:noFill/>
        </p:spPr>
        <p:txBody>
          <a:bodyPr wrap="none" rtlCol="0">
            <a:spAutoFit/>
          </a:bodyPr>
          <a:lstStyle/>
          <a:p>
            <a:r>
              <a:rPr lang="es-ES" dirty="0" smtClean="0">
                <a:solidFill>
                  <a:prstClr val="black"/>
                </a:solidFill>
              </a:rPr>
              <a:t>eventos</a:t>
            </a:r>
            <a:endParaRPr lang="es-ES" dirty="0">
              <a:solidFill>
                <a:prstClr val="black"/>
              </a:solidFill>
            </a:endParaRPr>
          </a:p>
        </p:txBody>
      </p:sp>
      <p:cxnSp>
        <p:nvCxnSpPr>
          <p:cNvPr id="13" name="Conector recto de flecha 12"/>
          <p:cNvCxnSpPr>
            <a:stCxn id="8" idx="3"/>
            <a:endCxn id="10" idx="1"/>
          </p:cNvCxnSpPr>
          <p:nvPr/>
        </p:nvCxnSpPr>
        <p:spPr>
          <a:xfrm>
            <a:off x="5005922" y="4103186"/>
            <a:ext cx="8355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a:stCxn id="9" idx="3"/>
            <a:endCxn id="11" idx="1"/>
          </p:cNvCxnSpPr>
          <p:nvPr/>
        </p:nvCxnSpPr>
        <p:spPr>
          <a:xfrm flipV="1">
            <a:off x="4725589" y="4670599"/>
            <a:ext cx="1115834" cy="14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ángulo 17"/>
          <p:cNvSpPr/>
          <p:nvPr/>
        </p:nvSpPr>
        <p:spPr>
          <a:xfrm>
            <a:off x="1155930" y="5574464"/>
            <a:ext cx="1897314" cy="369332"/>
          </a:xfrm>
          <a:prstGeom prst="rect">
            <a:avLst/>
          </a:prstGeom>
        </p:spPr>
        <p:txBody>
          <a:bodyPr wrap="none">
            <a:spAutoFit/>
          </a:bodyPr>
          <a:lstStyle/>
          <a:p>
            <a:r>
              <a:rPr lang="es-ES" dirty="0" err="1">
                <a:solidFill>
                  <a:prstClr val="black"/>
                </a:solidFill>
              </a:rPr>
              <a:t>hCalendar</a:t>
            </a:r>
            <a:r>
              <a:rPr lang="es-ES" dirty="0">
                <a:solidFill>
                  <a:prstClr val="black"/>
                </a:solidFill>
              </a:rPr>
              <a:t> </a:t>
            </a:r>
            <a:r>
              <a:rPr lang="es-ES" dirty="0" err="1">
                <a:solidFill>
                  <a:prstClr val="black"/>
                </a:solidFill>
              </a:rPr>
              <a:t>Creator</a:t>
            </a:r>
            <a:endParaRPr lang="es-ES" dirty="0">
              <a:solidFill>
                <a:prstClr val="black"/>
              </a:solidFill>
            </a:endParaRPr>
          </a:p>
        </p:txBody>
      </p:sp>
      <p:sp>
        <p:nvSpPr>
          <p:cNvPr id="19" name="Rectángulo 18"/>
          <p:cNvSpPr/>
          <p:nvPr/>
        </p:nvSpPr>
        <p:spPr>
          <a:xfrm>
            <a:off x="3430500" y="5587164"/>
            <a:ext cx="4855920" cy="369332"/>
          </a:xfrm>
          <a:prstGeom prst="rect">
            <a:avLst/>
          </a:prstGeom>
        </p:spPr>
        <p:txBody>
          <a:bodyPr wrap="square">
            <a:spAutoFit/>
          </a:bodyPr>
          <a:lstStyle/>
          <a:p>
            <a:r>
              <a:rPr lang="es-ES" dirty="0">
                <a:solidFill>
                  <a:prstClr val="black"/>
                </a:solidFill>
                <a:hlinkClick r:id="rId5"/>
              </a:rPr>
              <a:t>http://</a:t>
            </a:r>
            <a:r>
              <a:rPr lang="es-ES" dirty="0" smtClean="0">
                <a:solidFill>
                  <a:prstClr val="black"/>
                </a:solidFill>
                <a:hlinkClick r:id="rId5"/>
              </a:rPr>
              <a:t>microformats.org/code/hcalendar/creator</a:t>
            </a:r>
            <a:endParaRPr lang="es-ES" dirty="0">
              <a:solidFill>
                <a:prstClr val="black"/>
              </a:solidFill>
            </a:endParaRPr>
          </a:p>
        </p:txBody>
      </p:sp>
    </p:spTree>
    <p:extLst>
      <p:ext uri="{BB962C8B-B14F-4D97-AF65-F5344CB8AC3E}">
        <p14:creationId xmlns:p14="http://schemas.microsoft.com/office/powerpoint/2010/main" val="11574205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err="1" smtClean="0"/>
              <a:t>hCalendar</a:t>
            </a:r>
            <a:r>
              <a:rPr lang="es-ES" dirty="0" smtClean="0"/>
              <a:t>: propiedades</a:t>
            </a:r>
            <a:endParaRPr lang="es-ES" dirty="0"/>
          </a:p>
        </p:txBody>
      </p:sp>
      <p:sp>
        <p:nvSpPr>
          <p:cNvPr id="5" name="Rectángulo 4"/>
          <p:cNvSpPr/>
          <p:nvPr/>
        </p:nvSpPr>
        <p:spPr>
          <a:xfrm>
            <a:off x="3633900" y="1833949"/>
            <a:ext cx="3002280" cy="646331"/>
          </a:xfrm>
          <a:prstGeom prst="rect">
            <a:avLst/>
          </a:prstGeom>
        </p:spPr>
        <p:txBody>
          <a:bodyPr wrap="square">
            <a:spAutoFit/>
          </a:bodyPr>
          <a:lstStyle/>
          <a:p>
            <a:r>
              <a:rPr lang="en-US" dirty="0" err="1" smtClean="0">
                <a:solidFill>
                  <a:prstClr val="black"/>
                </a:solidFill>
              </a:rPr>
              <a:t>dtstart</a:t>
            </a:r>
            <a:r>
              <a:rPr lang="en-US" dirty="0" smtClean="0">
                <a:solidFill>
                  <a:prstClr val="black"/>
                </a:solidFill>
              </a:rPr>
              <a:t> </a:t>
            </a:r>
            <a:r>
              <a:rPr lang="en-US" dirty="0">
                <a:solidFill>
                  <a:prstClr val="black"/>
                </a:solidFill>
              </a:rPr>
              <a:t>(ISO date)</a:t>
            </a:r>
          </a:p>
          <a:p>
            <a:r>
              <a:rPr lang="en-US" dirty="0">
                <a:solidFill>
                  <a:prstClr val="black"/>
                </a:solidFill>
              </a:rPr>
              <a:t>summary</a:t>
            </a:r>
            <a:endParaRPr lang="es-ES" dirty="0">
              <a:solidFill>
                <a:prstClr val="black"/>
              </a:solidFill>
            </a:endParaRPr>
          </a:p>
        </p:txBody>
      </p:sp>
      <p:sp>
        <p:nvSpPr>
          <p:cNvPr id="6" name="Rectángulo 5"/>
          <p:cNvSpPr/>
          <p:nvPr/>
        </p:nvSpPr>
        <p:spPr>
          <a:xfrm>
            <a:off x="3633900" y="2618778"/>
            <a:ext cx="4572000" cy="2862322"/>
          </a:xfrm>
          <a:prstGeom prst="rect">
            <a:avLst/>
          </a:prstGeom>
        </p:spPr>
        <p:txBody>
          <a:bodyPr>
            <a:spAutoFit/>
          </a:bodyPr>
          <a:lstStyle/>
          <a:p>
            <a:r>
              <a:rPr lang="en-US" dirty="0" smtClean="0">
                <a:solidFill>
                  <a:prstClr val="black"/>
                </a:solidFill>
              </a:rPr>
              <a:t>location</a:t>
            </a:r>
            <a:endParaRPr lang="en-US" dirty="0">
              <a:solidFill>
                <a:prstClr val="black"/>
              </a:solidFill>
            </a:endParaRPr>
          </a:p>
          <a:p>
            <a:r>
              <a:rPr lang="en-US" dirty="0" err="1">
                <a:solidFill>
                  <a:prstClr val="black"/>
                </a:solidFill>
              </a:rPr>
              <a:t>url</a:t>
            </a:r>
            <a:endParaRPr lang="en-US" dirty="0">
              <a:solidFill>
                <a:prstClr val="black"/>
              </a:solidFill>
            </a:endParaRPr>
          </a:p>
          <a:p>
            <a:r>
              <a:rPr lang="en-US" dirty="0" err="1">
                <a:solidFill>
                  <a:prstClr val="black"/>
                </a:solidFill>
              </a:rPr>
              <a:t>dtend</a:t>
            </a:r>
            <a:r>
              <a:rPr lang="en-US" dirty="0">
                <a:solidFill>
                  <a:prstClr val="black"/>
                </a:solidFill>
              </a:rPr>
              <a:t> (ISO date), duration (ISO date duration)</a:t>
            </a:r>
          </a:p>
          <a:p>
            <a:r>
              <a:rPr lang="en-US" dirty="0" err="1">
                <a:solidFill>
                  <a:prstClr val="black"/>
                </a:solidFill>
              </a:rPr>
              <a:t>rdate</a:t>
            </a:r>
            <a:r>
              <a:rPr lang="en-US" dirty="0">
                <a:solidFill>
                  <a:prstClr val="black"/>
                </a:solidFill>
              </a:rPr>
              <a:t>, </a:t>
            </a:r>
            <a:r>
              <a:rPr lang="en-US" dirty="0" err="1">
                <a:solidFill>
                  <a:prstClr val="black"/>
                </a:solidFill>
              </a:rPr>
              <a:t>rrule</a:t>
            </a:r>
            <a:endParaRPr lang="en-US" dirty="0">
              <a:solidFill>
                <a:prstClr val="black"/>
              </a:solidFill>
            </a:endParaRPr>
          </a:p>
          <a:p>
            <a:r>
              <a:rPr lang="en-US" dirty="0">
                <a:solidFill>
                  <a:prstClr val="black"/>
                </a:solidFill>
              </a:rPr>
              <a:t>category, description</a:t>
            </a:r>
          </a:p>
          <a:p>
            <a:r>
              <a:rPr lang="en-US" dirty="0" err="1">
                <a:solidFill>
                  <a:prstClr val="black"/>
                </a:solidFill>
              </a:rPr>
              <a:t>uid</a:t>
            </a:r>
            <a:endParaRPr lang="en-US" dirty="0">
              <a:solidFill>
                <a:prstClr val="black"/>
              </a:solidFill>
            </a:endParaRPr>
          </a:p>
          <a:p>
            <a:r>
              <a:rPr lang="en-US" dirty="0">
                <a:solidFill>
                  <a:prstClr val="black"/>
                </a:solidFill>
              </a:rPr>
              <a:t>geo (latitude, longitude)</a:t>
            </a:r>
          </a:p>
          <a:p>
            <a:r>
              <a:rPr lang="en-US" dirty="0">
                <a:solidFill>
                  <a:prstClr val="black"/>
                </a:solidFill>
              </a:rPr>
              <a:t>attendee (</a:t>
            </a:r>
            <a:r>
              <a:rPr lang="en-US" dirty="0" err="1">
                <a:solidFill>
                  <a:prstClr val="black"/>
                </a:solidFill>
              </a:rPr>
              <a:t>partstat</a:t>
            </a:r>
            <a:r>
              <a:rPr lang="en-US" dirty="0">
                <a:solidFill>
                  <a:prstClr val="black"/>
                </a:solidFill>
              </a:rPr>
              <a:t>, role), contact, organizer</a:t>
            </a:r>
          </a:p>
          <a:p>
            <a:r>
              <a:rPr lang="en-US" dirty="0">
                <a:solidFill>
                  <a:prstClr val="black"/>
                </a:solidFill>
              </a:rPr>
              <a:t>attach</a:t>
            </a:r>
          </a:p>
          <a:p>
            <a:r>
              <a:rPr lang="en-US" dirty="0">
                <a:solidFill>
                  <a:prstClr val="black"/>
                </a:solidFill>
              </a:rPr>
              <a:t>status</a:t>
            </a:r>
            <a:endParaRPr lang="es-ES" dirty="0">
              <a:solidFill>
                <a:prstClr val="black"/>
              </a:solidFill>
            </a:endParaRPr>
          </a:p>
        </p:txBody>
      </p:sp>
      <p:sp>
        <p:nvSpPr>
          <p:cNvPr id="7" name="Rectángulo 6"/>
          <p:cNvSpPr/>
          <p:nvPr/>
        </p:nvSpPr>
        <p:spPr>
          <a:xfrm>
            <a:off x="913130" y="1855223"/>
            <a:ext cx="1586025" cy="646331"/>
          </a:xfrm>
          <a:prstGeom prst="rect">
            <a:avLst/>
          </a:prstGeom>
        </p:spPr>
        <p:txBody>
          <a:bodyPr wrap="square">
            <a:spAutoFit/>
          </a:bodyPr>
          <a:lstStyle/>
          <a:p>
            <a:r>
              <a:rPr lang="es-ES" b="1" dirty="0">
                <a:solidFill>
                  <a:prstClr val="black"/>
                </a:solidFill>
              </a:rPr>
              <a:t>Propiedades requeridas</a:t>
            </a:r>
            <a:r>
              <a:rPr lang="en-US" dirty="0">
                <a:solidFill>
                  <a:prstClr val="black"/>
                </a:solidFill>
              </a:rPr>
              <a:t>:</a:t>
            </a:r>
          </a:p>
        </p:txBody>
      </p:sp>
      <p:sp>
        <p:nvSpPr>
          <p:cNvPr id="8" name="Rectángulo 7"/>
          <p:cNvSpPr/>
          <p:nvPr/>
        </p:nvSpPr>
        <p:spPr>
          <a:xfrm>
            <a:off x="913130" y="3726774"/>
            <a:ext cx="1436634" cy="646331"/>
          </a:xfrm>
          <a:prstGeom prst="rect">
            <a:avLst/>
          </a:prstGeom>
        </p:spPr>
        <p:txBody>
          <a:bodyPr wrap="square">
            <a:spAutoFit/>
          </a:bodyPr>
          <a:lstStyle/>
          <a:p>
            <a:r>
              <a:rPr lang="es-ES" b="1" dirty="0">
                <a:solidFill>
                  <a:prstClr val="black"/>
                </a:solidFill>
              </a:rPr>
              <a:t>Propiedades Opcionales</a:t>
            </a:r>
            <a:r>
              <a:rPr lang="es-ES" dirty="0">
                <a:solidFill>
                  <a:prstClr val="black"/>
                </a:solidFill>
              </a:rPr>
              <a:t>:</a:t>
            </a:r>
          </a:p>
        </p:txBody>
      </p:sp>
      <p:cxnSp>
        <p:nvCxnSpPr>
          <p:cNvPr id="10" name="Conector recto de flecha 9"/>
          <p:cNvCxnSpPr>
            <a:stCxn id="7" idx="3"/>
            <a:endCxn id="5" idx="1"/>
          </p:cNvCxnSpPr>
          <p:nvPr/>
        </p:nvCxnSpPr>
        <p:spPr>
          <a:xfrm flipV="1">
            <a:off x="2499155" y="2157115"/>
            <a:ext cx="1134745" cy="21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a:stCxn id="8" idx="3"/>
            <a:endCxn id="6" idx="1"/>
          </p:cNvCxnSpPr>
          <p:nvPr/>
        </p:nvCxnSpPr>
        <p:spPr>
          <a:xfrm flipV="1">
            <a:off x="2349764" y="4049939"/>
            <a:ext cx="12841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6471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err="1" smtClean="0"/>
              <a:t>Microdatos</a:t>
            </a:r>
            <a:r>
              <a:rPr lang="es-ES" dirty="0" smtClean="0"/>
              <a:t> (</a:t>
            </a:r>
            <a:r>
              <a:rPr lang="es-ES" dirty="0" err="1" smtClean="0"/>
              <a:t>Microdata</a:t>
            </a:r>
            <a:r>
              <a:rPr lang="es-ES" dirty="0" smtClean="0"/>
              <a:t>)</a:t>
            </a:r>
            <a:endParaRPr lang="es-ES" dirty="0"/>
          </a:p>
        </p:txBody>
      </p:sp>
      <p:sp>
        <p:nvSpPr>
          <p:cNvPr id="3" name="CuadroTexto 2"/>
          <p:cNvSpPr txBox="1"/>
          <p:nvPr/>
        </p:nvSpPr>
        <p:spPr>
          <a:xfrm>
            <a:off x="1099019" y="1265764"/>
            <a:ext cx="3960661" cy="923330"/>
          </a:xfrm>
          <a:prstGeom prst="rect">
            <a:avLst/>
          </a:prstGeom>
          <a:noFill/>
        </p:spPr>
        <p:txBody>
          <a:bodyPr wrap="square" rtlCol="0">
            <a:spAutoFit/>
          </a:bodyPr>
          <a:lstStyle/>
          <a:p>
            <a:r>
              <a:rPr lang="es-ES" dirty="0" smtClean="0">
                <a:solidFill>
                  <a:prstClr val="black"/>
                </a:solidFill>
              </a:rPr>
              <a:t>Otra especificación para incorporar información semántica.</a:t>
            </a:r>
          </a:p>
          <a:p>
            <a:r>
              <a:rPr lang="es-ES" dirty="0" smtClean="0">
                <a:solidFill>
                  <a:prstClr val="black"/>
                </a:solidFill>
              </a:rPr>
              <a:t>Desarrollada </a:t>
            </a:r>
            <a:r>
              <a:rPr lang="es-ES" dirty="0">
                <a:solidFill>
                  <a:prstClr val="black"/>
                </a:solidFill>
              </a:rPr>
              <a:t>por </a:t>
            </a:r>
            <a:r>
              <a:rPr lang="es-ES" dirty="0">
                <a:solidFill>
                  <a:prstClr val="black"/>
                </a:solidFill>
                <a:hlinkClick r:id="rId3"/>
              </a:rPr>
              <a:t>WHATWG</a:t>
            </a:r>
            <a:endParaRPr lang="es-ES" dirty="0">
              <a:solidFill>
                <a:prstClr val="black"/>
              </a:solidFill>
            </a:endParaRPr>
          </a:p>
        </p:txBody>
      </p:sp>
      <p:sp>
        <p:nvSpPr>
          <p:cNvPr id="4" name="CuadroTexto 3"/>
          <p:cNvSpPr txBox="1"/>
          <p:nvPr/>
        </p:nvSpPr>
        <p:spPr>
          <a:xfrm>
            <a:off x="1099019" y="2504039"/>
            <a:ext cx="2497621" cy="923330"/>
          </a:xfrm>
          <a:prstGeom prst="rect">
            <a:avLst/>
          </a:prstGeom>
          <a:noFill/>
        </p:spPr>
        <p:txBody>
          <a:bodyPr wrap="square" rtlCol="0">
            <a:spAutoFit/>
          </a:bodyPr>
          <a:lstStyle/>
          <a:p>
            <a:r>
              <a:rPr lang="es-ES" dirty="0" smtClean="0">
                <a:solidFill>
                  <a:prstClr val="black"/>
                </a:solidFill>
              </a:rPr>
              <a:t>Se definen una serie de nuevos atributos globales</a:t>
            </a:r>
            <a:endParaRPr lang="es-ES" dirty="0">
              <a:solidFill>
                <a:prstClr val="black"/>
              </a:solidFill>
            </a:endParaRPr>
          </a:p>
        </p:txBody>
      </p:sp>
      <p:sp>
        <p:nvSpPr>
          <p:cNvPr id="5" name="CuadroTexto 4"/>
          <p:cNvSpPr txBox="1"/>
          <p:nvPr/>
        </p:nvSpPr>
        <p:spPr>
          <a:xfrm>
            <a:off x="6477434" y="1276308"/>
            <a:ext cx="1640115" cy="1938992"/>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a:bodyPr>
          <a:lstStyle>
            <a:defPPr>
              <a:defRPr lang="es-ES"/>
            </a:defPPr>
            <a:lvl1pPr>
              <a:defRPr sz="24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err="1" smtClean="0">
                <a:solidFill>
                  <a:prstClr val="white"/>
                </a:solidFill>
              </a:rPr>
              <a:t>Itemscope</a:t>
            </a:r>
            <a:r>
              <a:rPr lang="es-ES" dirty="0" smtClean="0">
                <a:solidFill>
                  <a:prstClr val="white"/>
                </a:solidFill>
              </a:rPr>
              <a:t>&gt;</a:t>
            </a:r>
            <a:endParaRPr lang="es-ES" dirty="0">
              <a:solidFill>
                <a:prstClr val="white"/>
              </a:solidFill>
            </a:endParaRPr>
          </a:p>
          <a:p>
            <a:r>
              <a:rPr lang="es-ES" dirty="0" err="1" smtClean="0">
                <a:solidFill>
                  <a:prstClr val="white"/>
                </a:solidFill>
              </a:rPr>
              <a:t>Itemtype</a:t>
            </a:r>
            <a:r>
              <a:rPr lang="es-ES" dirty="0" smtClean="0">
                <a:solidFill>
                  <a:prstClr val="white"/>
                </a:solidFill>
              </a:rPr>
              <a:t>&gt;</a:t>
            </a:r>
            <a:endParaRPr lang="es-ES" dirty="0">
              <a:solidFill>
                <a:prstClr val="white"/>
              </a:solidFill>
            </a:endParaRPr>
          </a:p>
          <a:p>
            <a:r>
              <a:rPr lang="es-ES" dirty="0" err="1" smtClean="0">
                <a:solidFill>
                  <a:prstClr val="white"/>
                </a:solidFill>
              </a:rPr>
              <a:t>Itemid</a:t>
            </a:r>
            <a:r>
              <a:rPr lang="es-ES" dirty="0" smtClean="0">
                <a:solidFill>
                  <a:prstClr val="white"/>
                </a:solidFill>
              </a:rPr>
              <a:t>&gt;</a:t>
            </a:r>
            <a:endParaRPr lang="es-ES" dirty="0">
              <a:solidFill>
                <a:prstClr val="white"/>
              </a:solidFill>
            </a:endParaRPr>
          </a:p>
          <a:p>
            <a:r>
              <a:rPr lang="es-ES" dirty="0" err="1" smtClean="0">
                <a:solidFill>
                  <a:prstClr val="white"/>
                </a:solidFill>
              </a:rPr>
              <a:t>Itemprop</a:t>
            </a:r>
            <a:r>
              <a:rPr lang="es-ES" dirty="0" smtClean="0">
                <a:solidFill>
                  <a:prstClr val="white"/>
                </a:solidFill>
              </a:rPr>
              <a:t>&gt;</a:t>
            </a:r>
            <a:endParaRPr lang="es-ES" dirty="0">
              <a:solidFill>
                <a:prstClr val="white"/>
              </a:solidFill>
            </a:endParaRPr>
          </a:p>
          <a:p>
            <a:r>
              <a:rPr lang="es-ES" dirty="0" err="1" smtClean="0">
                <a:solidFill>
                  <a:prstClr val="white"/>
                </a:solidFill>
              </a:rPr>
              <a:t>Itemref</a:t>
            </a:r>
            <a:r>
              <a:rPr lang="es-ES" dirty="0" smtClean="0">
                <a:solidFill>
                  <a:prstClr val="white"/>
                </a:solidFill>
              </a:rPr>
              <a:t>&gt;</a:t>
            </a:r>
            <a:endParaRPr lang="es-ES" dirty="0">
              <a:solidFill>
                <a:prstClr val="white"/>
              </a:solidFill>
            </a:endParaRPr>
          </a:p>
        </p:txBody>
      </p:sp>
      <p:sp>
        <p:nvSpPr>
          <p:cNvPr id="6" name="CuadroTexto 5"/>
          <p:cNvSpPr txBox="1"/>
          <p:nvPr/>
        </p:nvSpPr>
        <p:spPr>
          <a:xfrm>
            <a:off x="4671051" y="1943159"/>
            <a:ext cx="1479587" cy="60529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es-ES"/>
            </a:defPPr>
            <a:lvl1pPr>
              <a:defRPr sz="2400" b="1"/>
            </a:lvl1pPr>
          </a:lstStyle>
          <a:p>
            <a:r>
              <a:rPr lang="es-ES" dirty="0" smtClean="0">
                <a:solidFill>
                  <a:prstClr val="white"/>
                </a:solidFill>
              </a:rPr>
              <a:t>&lt;etiqueta</a:t>
            </a:r>
            <a:endParaRPr lang="es-ES" dirty="0">
              <a:solidFill>
                <a:prstClr val="white"/>
              </a:solidFill>
            </a:endParaRPr>
          </a:p>
        </p:txBody>
      </p:sp>
      <p:sp>
        <p:nvSpPr>
          <p:cNvPr id="7" name="CuadroTexto 6"/>
          <p:cNvSpPr txBox="1"/>
          <p:nvPr/>
        </p:nvSpPr>
        <p:spPr>
          <a:xfrm>
            <a:off x="879710" y="3845190"/>
            <a:ext cx="7384580" cy="2585323"/>
          </a:xfrm>
          <a:prstGeom prst="rect">
            <a:avLst/>
          </a:prstGeom>
          <a:noFill/>
        </p:spPr>
        <p:txBody>
          <a:bodyPr wrap="square" rtlCol="0">
            <a:spAutoFit/>
          </a:bodyPr>
          <a:lstStyle/>
          <a:p>
            <a:pPr marL="285750" indent="-285750">
              <a:buFont typeface="Arial" panose="020B0604020202020204" pitchFamily="34" charset="0"/>
              <a:buChar char="•"/>
            </a:pPr>
            <a:r>
              <a:rPr lang="es-ES" b="1" dirty="0" err="1">
                <a:solidFill>
                  <a:prstClr val="black"/>
                </a:solidFill>
              </a:rPr>
              <a:t>itemscope</a:t>
            </a:r>
            <a:r>
              <a:rPr lang="es-ES" dirty="0">
                <a:solidFill>
                  <a:prstClr val="black"/>
                </a:solidFill>
              </a:rPr>
              <a:t> </a:t>
            </a:r>
            <a:r>
              <a:rPr lang="es-ES" dirty="0" smtClean="0">
                <a:solidFill>
                  <a:prstClr val="black"/>
                </a:solidFill>
              </a:rPr>
              <a:t>– crea un ítem, indicando que sus descendientes contienen la información acerca de él</a:t>
            </a:r>
          </a:p>
          <a:p>
            <a:pPr marL="285750" indent="-285750">
              <a:buFont typeface="Arial" panose="020B0604020202020204" pitchFamily="34" charset="0"/>
              <a:buChar char="•"/>
            </a:pPr>
            <a:r>
              <a:rPr lang="es-ES" b="1" dirty="0" err="1">
                <a:solidFill>
                  <a:prstClr val="black"/>
                </a:solidFill>
              </a:rPr>
              <a:t>itemtype</a:t>
            </a:r>
            <a:r>
              <a:rPr lang="es-ES" dirty="0">
                <a:solidFill>
                  <a:prstClr val="black"/>
                </a:solidFill>
              </a:rPr>
              <a:t> </a:t>
            </a:r>
            <a:r>
              <a:rPr lang="es-ES" dirty="0" smtClean="0">
                <a:solidFill>
                  <a:prstClr val="black"/>
                </a:solidFill>
              </a:rPr>
              <a:t>– URL </a:t>
            </a:r>
            <a:r>
              <a:rPr lang="es-ES" dirty="0">
                <a:solidFill>
                  <a:prstClr val="black"/>
                </a:solidFill>
              </a:rPr>
              <a:t>con el vocabulario válido, es decir las propiedades que describen a los </a:t>
            </a:r>
            <a:r>
              <a:rPr lang="es-ES" dirty="0" smtClean="0">
                <a:solidFill>
                  <a:prstClr val="black"/>
                </a:solidFill>
              </a:rPr>
              <a:t>ítems</a:t>
            </a:r>
          </a:p>
          <a:p>
            <a:pPr marL="285750" indent="-285750">
              <a:buFont typeface="Arial" panose="020B0604020202020204" pitchFamily="34" charset="0"/>
              <a:buChar char="•"/>
            </a:pPr>
            <a:r>
              <a:rPr lang="es-ES" b="1" dirty="0" err="1">
                <a:solidFill>
                  <a:prstClr val="black"/>
                </a:solidFill>
              </a:rPr>
              <a:t>itemid</a:t>
            </a:r>
            <a:r>
              <a:rPr lang="es-ES" dirty="0">
                <a:solidFill>
                  <a:prstClr val="black"/>
                </a:solidFill>
              </a:rPr>
              <a:t> – Indica un identificador único del </a:t>
            </a:r>
            <a:r>
              <a:rPr lang="es-ES" dirty="0" err="1">
                <a:solidFill>
                  <a:prstClr val="black"/>
                </a:solidFill>
              </a:rPr>
              <a:t>item</a:t>
            </a:r>
            <a:r>
              <a:rPr lang="es-ES" dirty="0">
                <a:solidFill>
                  <a:prstClr val="black"/>
                </a:solidFill>
              </a:rPr>
              <a:t>.</a:t>
            </a:r>
          </a:p>
          <a:p>
            <a:pPr marL="285750" indent="-285750">
              <a:buFont typeface="Arial" panose="020B0604020202020204" pitchFamily="34" charset="0"/>
              <a:buChar char="•"/>
            </a:pPr>
            <a:r>
              <a:rPr lang="es-ES" b="1" dirty="0" err="1" smtClean="0">
                <a:solidFill>
                  <a:prstClr val="black"/>
                </a:solidFill>
              </a:rPr>
              <a:t>Itemprop</a:t>
            </a:r>
            <a:r>
              <a:rPr lang="es-ES" dirty="0">
                <a:solidFill>
                  <a:prstClr val="black"/>
                </a:solidFill>
              </a:rPr>
              <a:t> </a:t>
            </a:r>
            <a:r>
              <a:rPr lang="es-ES" dirty="0" smtClean="0">
                <a:solidFill>
                  <a:prstClr val="black"/>
                </a:solidFill>
              </a:rPr>
              <a:t> </a:t>
            </a:r>
            <a:r>
              <a:rPr lang="es-ES" dirty="0">
                <a:solidFill>
                  <a:prstClr val="black"/>
                </a:solidFill>
              </a:rPr>
              <a:t>– </a:t>
            </a:r>
            <a:r>
              <a:rPr lang="es-ES" dirty="0" smtClean="0">
                <a:solidFill>
                  <a:prstClr val="black"/>
                </a:solidFill>
              </a:rPr>
              <a:t>Define cada dato (como los </a:t>
            </a:r>
            <a:r>
              <a:rPr lang="es-ES" dirty="0" err="1" smtClean="0">
                <a:solidFill>
                  <a:prstClr val="black"/>
                </a:solidFill>
              </a:rPr>
              <a:t>microformatos</a:t>
            </a:r>
            <a:r>
              <a:rPr lang="es-ES" dirty="0" smtClean="0">
                <a:solidFill>
                  <a:prstClr val="black"/>
                </a:solidFill>
              </a:rPr>
              <a:t> hacen en </a:t>
            </a:r>
            <a:r>
              <a:rPr lang="es-ES" dirty="0" err="1" smtClean="0">
                <a:solidFill>
                  <a:prstClr val="black"/>
                </a:solidFill>
              </a:rPr>
              <a:t>class</a:t>
            </a:r>
            <a:r>
              <a:rPr lang="es-ES" dirty="0" smtClean="0">
                <a:solidFill>
                  <a:prstClr val="black"/>
                </a:solidFill>
              </a:rPr>
              <a:t>)</a:t>
            </a:r>
          </a:p>
          <a:p>
            <a:pPr marL="285750" indent="-285750">
              <a:buFont typeface="Arial" panose="020B0604020202020204" pitchFamily="34" charset="0"/>
              <a:buChar char="•"/>
            </a:pPr>
            <a:r>
              <a:rPr lang="es-ES" b="1" dirty="0" err="1">
                <a:solidFill>
                  <a:prstClr val="black"/>
                </a:solidFill>
              </a:rPr>
              <a:t>itemref</a:t>
            </a:r>
            <a:r>
              <a:rPr lang="es-ES" dirty="0">
                <a:solidFill>
                  <a:prstClr val="black"/>
                </a:solidFill>
              </a:rPr>
              <a:t> – Se utiliza para asociar propiedades que no son descendientes del </a:t>
            </a:r>
            <a:r>
              <a:rPr lang="es-ES" dirty="0" smtClean="0">
                <a:solidFill>
                  <a:prstClr val="black"/>
                </a:solidFill>
              </a:rPr>
              <a:t>elemento </a:t>
            </a:r>
            <a:r>
              <a:rPr lang="es-ES" dirty="0">
                <a:solidFill>
                  <a:prstClr val="black"/>
                </a:solidFill>
              </a:rPr>
              <a:t>con un atributo </a:t>
            </a:r>
            <a:r>
              <a:rPr lang="es-ES" dirty="0" err="1" smtClean="0">
                <a:solidFill>
                  <a:prstClr val="black"/>
                </a:solidFill>
              </a:rPr>
              <a:t>itemscope</a:t>
            </a:r>
            <a:r>
              <a:rPr lang="es-ES" dirty="0" smtClean="0">
                <a:solidFill>
                  <a:prstClr val="black"/>
                </a:solidFill>
              </a:rPr>
              <a:t> (proporcionan </a:t>
            </a:r>
            <a:r>
              <a:rPr lang="es-ES" dirty="0">
                <a:solidFill>
                  <a:prstClr val="black"/>
                </a:solidFill>
              </a:rPr>
              <a:t>una lista de of </a:t>
            </a:r>
            <a:r>
              <a:rPr lang="es-ES" dirty="0" err="1">
                <a:solidFill>
                  <a:prstClr val="black"/>
                </a:solidFill>
              </a:rPr>
              <a:t>IDs</a:t>
            </a:r>
            <a:r>
              <a:rPr lang="es-ES" dirty="0">
                <a:solidFill>
                  <a:prstClr val="black"/>
                </a:solidFill>
              </a:rPr>
              <a:t> de elementos con propiedades </a:t>
            </a:r>
            <a:r>
              <a:rPr lang="es-ES" dirty="0" smtClean="0">
                <a:solidFill>
                  <a:prstClr val="black"/>
                </a:solidFill>
              </a:rPr>
              <a:t>adicionales) </a:t>
            </a:r>
            <a:endParaRPr lang="es-ES" dirty="0">
              <a:solidFill>
                <a:prstClr val="black"/>
              </a:solidFill>
            </a:endParaRPr>
          </a:p>
        </p:txBody>
      </p:sp>
    </p:spTree>
    <p:extLst>
      <p:ext uri="{BB962C8B-B14F-4D97-AF65-F5344CB8AC3E}">
        <p14:creationId xmlns:p14="http://schemas.microsoft.com/office/powerpoint/2010/main" val="2401998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err="1" smtClean="0"/>
              <a:t>Microdata</a:t>
            </a:r>
            <a:r>
              <a:rPr lang="es-ES" dirty="0" smtClean="0"/>
              <a:t>: vocabularios</a:t>
            </a:r>
            <a:endParaRPr lang="es-ES" dirty="0"/>
          </a:p>
        </p:txBody>
      </p:sp>
      <p:sp>
        <p:nvSpPr>
          <p:cNvPr id="3" name="Rectángulo 2"/>
          <p:cNvSpPr/>
          <p:nvPr/>
        </p:nvSpPr>
        <p:spPr>
          <a:xfrm>
            <a:off x="1358900" y="1708835"/>
            <a:ext cx="4572000" cy="646331"/>
          </a:xfrm>
          <a:prstGeom prst="rect">
            <a:avLst/>
          </a:prstGeom>
        </p:spPr>
        <p:txBody>
          <a:bodyPr>
            <a:spAutoFit/>
          </a:bodyPr>
          <a:lstStyle/>
          <a:p>
            <a:r>
              <a:rPr lang="es-ES" dirty="0" smtClean="0">
                <a:solidFill>
                  <a:prstClr val="black"/>
                </a:solidFill>
              </a:rPr>
              <a:t>Los vocabularios son conjuntos de ítems ya configurados de forma estándar.</a:t>
            </a:r>
          </a:p>
        </p:txBody>
      </p:sp>
      <p:sp>
        <p:nvSpPr>
          <p:cNvPr id="4" name="Rectángulo 3"/>
          <p:cNvSpPr/>
          <p:nvPr/>
        </p:nvSpPr>
        <p:spPr>
          <a:xfrm>
            <a:off x="1358900" y="3171397"/>
            <a:ext cx="2146300" cy="2031325"/>
          </a:xfrm>
          <a:prstGeom prst="rect">
            <a:avLst/>
          </a:prstGeom>
        </p:spPr>
        <p:txBody>
          <a:bodyPr wrap="square">
            <a:spAutoFit/>
          </a:bodyPr>
          <a:lstStyle/>
          <a:p>
            <a:r>
              <a:rPr lang="es-ES" dirty="0">
                <a:solidFill>
                  <a:prstClr val="black"/>
                </a:solidFill>
              </a:rPr>
              <a:t>Muchos de ellos son proporcionados por </a:t>
            </a:r>
            <a:r>
              <a:rPr lang="es-ES" dirty="0" smtClean="0">
                <a:solidFill>
                  <a:prstClr val="black"/>
                </a:solidFill>
                <a:hlinkClick r:id="rId2"/>
              </a:rPr>
              <a:t>Schema.org</a:t>
            </a:r>
            <a:r>
              <a:rPr lang="es-ES" dirty="0" smtClean="0">
                <a:solidFill>
                  <a:prstClr val="black"/>
                </a:solidFill>
              </a:rPr>
              <a:t>, iniciativa en la </a:t>
            </a:r>
            <a:r>
              <a:rPr lang="es-ES" dirty="0">
                <a:solidFill>
                  <a:prstClr val="black"/>
                </a:solidFill>
              </a:rPr>
              <a:t>que participan  Bing, Google </a:t>
            </a:r>
            <a:r>
              <a:rPr lang="es-ES" dirty="0" smtClean="0">
                <a:solidFill>
                  <a:prstClr val="black"/>
                </a:solidFill>
              </a:rPr>
              <a:t>&amp; Yahoo! (2011)</a:t>
            </a:r>
            <a:endParaRPr lang="es-ES" dirty="0">
              <a:solidFill>
                <a:prstClr val="black"/>
              </a:solidFill>
            </a:endParaRPr>
          </a:p>
        </p:txBody>
      </p:sp>
      <p:sp>
        <p:nvSpPr>
          <p:cNvPr id="5" name="Rectángulo 4"/>
          <p:cNvSpPr/>
          <p:nvPr/>
        </p:nvSpPr>
        <p:spPr>
          <a:xfrm>
            <a:off x="4711700" y="2617399"/>
            <a:ext cx="2438400" cy="2862322"/>
          </a:xfrm>
          <a:prstGeom prst="rect">
            <a:avLst/>
          </a:prstGeom>
        </p:spPr>
        <p:txBody>
          <a:bodyPr wrap="square">
            <a:spAutoFit/>
          </a:bodyPr>
          <a:lstStyle/>
          <a:p>
            <a:pPr marL="285750" indent="-285750">
              <a:buFont typeface="Arial" panose="020B0604020202020204" pitchFamily="34" charset="0"/>
              <a:buChar char="•"/>
            </a:pPr>
            <a:r>
              <a:rPr lang="en-US" dirty="0" smtClean="0">
                <a:solidFill>
                  <a:prstClr val="black"/>
                </a:solidFill>
              </a:rPr>
              <a:t>Person</a:t>
            </a:r>
          </a:p>
          <a:p>
            <a:pPr marL="285750" indent="-285750">
              <a:buFont typeface="Arial" panose="020B0604020202020204" pitchFamily="34" charset="0"/>
              <a:buChar char="•"/>
            </a:pPr>
            <a:r>
              <a:rPr lang="en-US" dirty="0" smtClean="0">
                <a:solidFill>
                  <a:prstClr val="black"/>
                </a:solidFill>
              </a:rPr>
              <a:t>Event</a:t>
            </a:r>
          </a:p>
          <a:p>
            <a:pPr marL="285750" indent="-285750">
              <a:buFont typeface="Arial" panose="020B0604020202020204" pitchFamily="34" charset="0"/>
              <a:buChar char="•"/>
            </a:pPr>
            <a:r>
              <a:rPr lang="en-US" dirty="0" smtClean="0">
                <a:solidFill>
                  <a:prstClr val="black"/>
                </a:solidFill>
              </a:rPr>
              <a:t>Organization</a:t>
            </a:r>
          </a:p>
          <a:p>
            <a:pPr marL="285750" indent="-285750">
              <a:buFont typeface="Arial" panose="020B0604020202020204" pitchFamily="34" charset="0"/>
              <a:buChar char="•"/>
            </a:pPr>
            <a:r>
              <a:rPr lang="es-ES" dirty="0" err="1">
                <a:solidFill>
                  <a:prstClr val="black"/>
                </a:solidFill>
              </a:rPr>
              <a:t>Creative</a:t>
            </a:r>
            <a:r>
              <a:rPr lang="es-ES" dirty="0">
                <a:solidFill>
                  <a:prstClr val="black"/>
                </a:solidFill>
              </a:rPr>
              <a:t> </a:t>
            </a:r>
            <a:r>
              <a:rPr lang="es-ES" dirty="0" err="1">
                <a:solidFill>
                  <a:prstClr val="black"/>
                </a:solidFill>
              </a:rPr>
              <a:t>works</a:t>
            </a:r>
            <a:endParaRPr lang="en-US" dirty="0" smtClean="0">
              <a:solidFill>
                <a:prstClr val="black"/>
              </a:solidFill>
            </a:endParaRPr>
          </a:p>
          <a:p>
            <a:pPr marL="285750" indent="-285750">
              <a:buFont typeface="Arial" panose="020B0604020202020204" pitchFamily="34" charset="0"/>
              <a:buChar char="•"/>
            </a:pPr>
            <a:r>
              <a:rPr lang="en-US" dirty="0" smtClean="0">
                <a:solidFill>
                  <a:prstClr val="black"/>
                </a:solidFill>
              </a:rPr>
              <a:t>Product</a:t>
            </a:r>
          </a:p>
          <a:p>
            <a:pPr marL="285750" indent="-285750">
              <a:buFont typeface="Arial" panose="020B0604020202020204" pitchFamily="34" charset="0"/>
              <a:buChar char="•"/>
            </a:pPr>
            <a:r>
              <a:rPr lang="en-US" dirty="0" smtClean="0">
                <a:solidFill>
                  <a:prstClr val="black"/>
                </a:solidFill>
              </a:rPr>
              <a:t>Review</a:t>
            </a:r>
          </a:p>
          <a:p>
            <a:pPr marL="285750" indent="-285750">
              <a:buFont typeface="Arial" panose="020B0604020202020204" pitchFamily="34" charset="0"/>
              <a:buChar char="•"/>
            </a:pPr>
            <a:r>
              <a:rPr lang="en-US" dirty="0" smtClean="0">
                <a:solidFill>
                  <a:prstClr val="black"/>
                </a:solidFill>
              </a:rPr>
              <a:t>Review-aggregate</a:t>
            </a:r>
          </a:p>
          <a:p>
            <a:pPr marL="285750" indent="-285750">
              <a:buFont typeface="Arial" panose="020B0604020202020204" pitchFamily="34" charset="0"/>
              <a:buChar char="•"/>
            </a:pPr>
            <a:r>
              <a:rPr lang="en-US" dirty="0" smtClean="0">
                <a:solidFill>
                  <a:prstClr val="black"/>
                </a:solidFill>
              </a:rPr>
              <a:t>Breadcrumb</a:t>
            </a:r>
          </a:p>
          <a:p>
            <a:pPr marL="285750" indent="-285750">
              <a:buFont typeface="Arial" panose="020B0604020202020204" pitchFamily="34" charset="0"/>
              <a:buChar char="•"/>
            </a:pPr>
            <a:r>
              <a:rPr lang="en-US" dirty="0" smtClean="0">
                <a:solidFill>
                  <a:prstClr val="black"/>
                </a:solidFill>
              </a:rPr>
              <a:t>Offer</a:t>
            </a:r>
          </a:p>
          <a:p>
            <a:pPr marL="285750" indent="-285750">
              <a:buFont typeface="Arial" panose="020B0604020202020204" pitchFamily="34" charset="0"/>
              <a:buChar char="•"/>
            </a:pPr>
            <a:r>
              <a:rPr lang="en-US" dirty="0" smtClean="0">
                <a:solidFill>
                  <a:prstClr val="black"/>
                </a:solidFill>
              </a:rPr>
              <a:t>Offer-aggregate</a:t>
            </a:r>
            <a:r>
              <a:rPr lang="en-US" dirty="0">
                <a:solidFill>
                  <a:prstClr val="black"/>
                </a:solidFill>
              </a:rPr>
              <a:t>.</a:t>
            </a:r>
            <a:endParaRPr lang="es-ES" dirty="0">
              <a:solidFill>
                <a:prstClr val="black"/>
              </a:solidFill>
            </a:endParaRPr>
          </a:p>
        </p:txBody>
      </p:sp>
      <p:cxnSp>
        <p:nvCxnSpPr>
          <p:cNvPr id="7" name="Conector recto de flecha 6"/>
          <p:cNvCxnSpPr>
            <a:stCxn id="4" idx="3"/>
            <a:endCxn id="5" idx="1"/>
          </p:cNvCxnSpPr>
          <p:nvPr/>
        </p:nvCxnSpPr>
        <p:spPr>
          <a:xfrm flipV="1">
            <a:off x="3505200" y="4048560"/>
            <a:ext cx="1206500" cy="13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4459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Schema.org - </a:t>
            </a:r>
            <a:r>
              <a:rPr lang="en-US" dirty="0" smtClean="0"/>
              <a:t>Person</a:t>
            </a:r>
            <a:r>
              <a:rPr lang="es-ES" dirty="0" smtClean="0"/>
              <a:t>: ejemplo</a:t>
            </a:r>
            <a:endParaRPr lang="es-ES" dirty="0"/>
          </a:p>
        </p:txBody>
      </p:sp>
      <p:sp>
        <p:nvSpPr>
          <p:cNvPr id="3" name="Rectángulo 2"/>
          <p:cNvSpPr/>
          <p:nvPr/>
        </p:nvSpPr>
        <p:spPr>
          <a:xfrm>
            <a:off x="628650" y="1297109"/>
            <a:ext cx="7678057" cy="3539430"/>
          </a:xfrm>
          <a:prstGeom prst="rect">
            <a:avLst/>
          </a:prstGeom>
        </p:spPr>
        <p:txBody>
          <a:bodyPr wrap="square">
            <a:spAutoFit/>
          </a:bodyPr>
          <a:lstStyle/>
          <a:p>
            <a:r>
              <a:rPr lang="en-US" sz="1600" noProof="1" smtClean="0">
                <a:solidFill>
                  <a:prstClr val="black"/>
                </a:solidFill>
              </a:rPr>
              <a:t>&lt;section itemscope itemtype="http://schema.org/Person"&gt; </a:t>
            </a:r>
          </a:p>
          <a:p>
            <a:r>
              <a:rPr lang="en-US" sz="1600" noProof="1" smtClean="0">
                <a:solidFill>
                  <a:prstClr val="black"/>
                </a:solidFill>
              </a:rPr>
              <a:t>	Hello, my name is &lt;span itemprop="name"&gt;John Doe&lt;/span&gt;, </a:t>
            </a:r>
          </a:p>
          <a:p>
            <a:r>
              <a:rPr lang="en-US" sz="1600" noProof="1" smtClean="0">
                <a:solidFill>
                  <a:prstClr val="black"/>
                </a:solidFill>
              </a:rPr>
              <a:t>	I am a  &lt;span itemprop="jobTitle"&gt;graduate research assistant&lt;/span&gt; </a:t>
            </a:r>
          </a:p>
          <a:p>
            <a:r>
              <a:rPr lang="en-US" sz="1600" noProof="1" smtClean="0">
                <a:solidFill>
                  <a:prstClr val="black"/>
                </a:solidFill>
              </a:rPr>
              <a:t>	at the  &lt;span itemprop="affiliation"&gt;University of Dreams&lt;/span&gt;. </a:t>
            </a:r>
          </a:p>
          <a:p>
            <a:r>
              <a:rPr lang="en-US" sz="1600" noProof="1" smtClean="0">
                <a:solidFill>
                  <a:prstClr val="black"/>
                </a:solidFill>
              </a:rPr>
              <a:t>	My friends call me 	&lt;span itemprop="additionalName"&gt;Johnny&lt;/span&gt;. </a:t>
            </a:r>
          </a:p>
          <a:p>
            <a:r>
              <a:rPr lang="en-US" sz="1600" noProof="1" smtClean="0">
                <a:solidFill>
                  <a:prstClr val="black"/>
                </a:solidFill>
              </a:rPr>
              <a:t>	You can visit my homepage at </a:t>
            </a:r>
          </a:p>
          <a:p>
            <a:r>
              <a:rPr lang="en-US" sz="1600" noProof="1" smtClean="0">
                <a:solidFill>
                  <a:prstClr val="black"/>
                </a:solidFill>
              </a:rPr>
              <a:t>	&lt;a href="http://www.JohnnyD.com" itemprop="url"&gt;www.JohnnyD.com&lt;/a&gt;. </a:t>
            </a:r>
          </a:p>
          <a:p>
            <a:r>
              <a:rPr lang="en-US" sz="1600" noProof="1" smtClean="0">
                <a:solidFill>
                  <a:prstClr val="black"/>
                </a:solidFill>
              </a:rPr>
              <a:t>	&lt;section itemprop="address" itemscope I</a:t>
            </a:r>
            <a:br>
              <a:rPr lang="en-US" sz="1600" noProof="1" smtClean="0">
                <a:solidFill>
                  <a:prstClr val="black"/>
                </a:solidFill>
              </a:rPr>
            </a:br>
            <a:r>
              <a:rPr lang="en-US" sz="1600" noProof="1" smtClean="0">
                <a:solidFill>
                  <a:prstClr val="black"/>
                </a:solidFill>
              </a:rPr>
              <a:t>			temtype="http://schema.org/PostalAddress"&gt;</a:t>
            </a:r>
          </a:p>
          <a:p>
            <a:r>
              <a:rPr lang="en-US" sz="1600" noProof="1" smtClean="0">
                <a:solidFill>
                  <a:prstClr val="black"/>
                </a:solidFill>
              </a:rPr>
              <a:t>		I live at &lt;span itemprop="streetAddress"&gt;1234 Peach Drive&lt;/span&gt;,</a:t>
            </a:r>
          </a:p>
          <a:p>
            <a:r>
              <a:rPr lang="en-US" sz="1600" noProof="1" smtClean="0">
                <a:solidFill>
                  <a:prstClr val="black"/>
                </a:solidFill>
              </a:rPr>
              <a:t>		&lt;span itemprop="addressLocality"&gt;Warner Robins&lt;/span&gt;,</a:t>
            </a:r>
          </a:p>
          <a:p>
            <a:r>
              <a:rPr lang="en-US" sz="1600" noProof="1" smtClean="0">
                <a:solidFill>
                  <a:prstClr val="black"/>
                </a:solidFill>
              </a:rPr>
              <a:t>		&lt;span itemprop="addressRegion"&gt;Georgia&lt;/span&gt;.</a:t>
            </a:r>
          </a:p>
          <a:p>
            <a:r>
              <a:rPr lang="en-US" sz="1600" noProof="1" smtClean="0">
                <a:solidFill>
                  <a:prstClr val="black"/>
                </a:solidFill>
              </a:rPr>
              <a:t>	&lt;/section&gt;</a:t>
            </a:r>
          </a:p>
          <a:p>
            <a:r>
              <a:rPr lang="en-US" sz="1600" noProof="1" smtClean="0">
                <a:solidFill>
                  <a:prstClr val="black"/>
                </a:solidFill>
              </a:rPr>
              <a:t>&lt;/section&gt;</a:t>
            </a:r>
            <a:endParaRPr lang="en-US" sz="1600" noProof="1">
              <a:solidFill>
                <a:prstClr val="black"/>
              </a:solidFill>
            </a:endParaRPr>
          </a:p>
        </p:txBody>
      </p:sp>
      <p:sp>
        <p:nvSpPr>
          <p:cNvPr id="5" name="Rectángulo 4"/>
          <p:cNvSpPr/>
          <p:nvPr/>
        </p:nvSpPr>
        <p:spPr>
          <a:xfrm>
            <a:off x="6037943" y="4503862"/>
            <a:ext cx="2670630" cy="2092881"/>
          </a:xfrm>
          <a:prstGeom prst="rect">
            <a:avLst/>
          </a:prstGeom>
        </p:spPr>
        <p:txBody>
          <a:bodyPr wrap="square">
            <a:spAutoFit/>
          </a:bodyPr>
          <a:lstStyle/>
          <a:p>
            <a:r>
              <a:rPr lang="en-US" sz="1000" dirty="0">
                <a:solidFill>
                  <a:prstClr val="black"/>
                </a:solidFill>
              </a:rPr>
              <a:t>Item</a:t>
            </a:r>
          </a:p>
          <a:p>
            <a:r>
              <a:rPr lang="en-US" sz="1000" dirty="0">
                <a:solidFill>
                  <a:prstClr val="black"/>
                </a:solidFill>
              </a:rPr>
              <a:t>   Type: http://schema.org/Person</a:t>
            </a:r>
          </a:p>
          <a:p>
            <a:r>
              <a:rPr lang="en-US" sz="1000" dirty="0">
                <a:solidFill>
                  <a:prstClr val="black"/>
                </a:solidFill>
              </a:rPr>
              <a:t>   name = John Doe</a:t>
            </a:r>
          </a:p>
          <a:p>
            <a:r>
              <a:rPr lang="en-US" sz="1000" dirty="0">
                <a:solidFill>
                  <a:prstClr val="black"/>
                </a:solidFill>
              </a:rPr>
              <a:t>   </a:t>
            </a:r>
            <a:r>
              <a:rPr lang="en-US" sz="1000" dirty="0" err="1">
                <a:solidFill>
                  <a:prstClr val="black"/>
                </a:solidFill>
              </a:rPr>
              <a:t>jobTitle</a:t>
            </a:r>
            <a:r>
              <a:rPr lang="en-US" sz="1000" dirty="0">
                <a:solidFill>
                  <a:prstClr val="black"/>
                </a:solidFill>
              </a:rPr>
              <a:t> = graduate research assistant</a:t>
            </a:r>
          </a:p>
          <a:p>
            <a:r>
              <a:rPr lang="en-US" sz="1000" dirty="0">
                <a:solidFill>
                  <a:prstClr val="black"/>
                </a:solidFill>
              </a:rPr>
              <a:t>   affiliation = University of Dreams</a:t>
            </a:r>
          </a:p>
          <a:p>
            <a:r>
              <a:rPr lang="en-US" sz="1000" dirty="0">
                <a:solidFill>
                  <a:prstClr val="black"/>
                </a:solidFill>
              </a:rPr>
              <a:t>   </a:t>
            </a:r>
            <a:r>
              <a:rPr lang="en-US" sz="1000" dirty="0" err="1">
                <a:solidFill>
                  <a:prstClr val="black"/>
                </a:solidFill>
              </a:rPr>
              <a:t>additionalName</a:t>
            </a:r>
            <a:r>
              <a:rPr lang="en-US" sz="1000" dirty="0">
                <a:solidFill>
                  <a:prstClr val="black"/>
                </a:solidFill>
              </a:rPr>
              <a:t> = Johnny</a:t>
            </a:r>
          </a:p>
          <a:p>
            <a:r>
              <a:rPr lang="en-US" sz="1000" dirty="0">
                <a:solidFill>
                  <a:prstClr val="black"/>
                </a:solidFill>
              </a:rPr>
              <a:t>   </a:t>
            </a:r>
            <a:r>
              <a:rPr lang="en-US" sz="1000" dirty="0" err="1">
                <a:solidFill>
                  <a:prstClr val="black"/>
                </a:solidFill>
              </a:rPr>
              <a:t>url</a:t>
            </a:r>
            <a:r>
              <a:rPr lang="en-US" sz="1000" dirty="0">
                <a:solidFill>
                  <a:prstClr val="black"/>
                </a:solidFill>
              </a:rPr>
              <a:t> = http://www.johnnyd.com/</a:t>
            </a:r>
          </a:p>
          <a:p>
            <a:r>
              <a:rPr lang="en-US" sz="1000" dirty="0">
                <a:solidFill>
                  <a:prstClr val="black"/>
                </a:solidFill>
              </a:rPr>
              <a:t>   address = Item(1)</a:t>
            </a:r>
          </a:p>
          <a:p>
            <a:r>
              <a:rPr lang="en-US" sz="1000" dirty="0">
                <a:solidFill>
                  <a:prstClr val="black"/>
                </a:solidFill>
              </a:rPr>
              <a:t>Item 1</a:t>
            </a:r>
          </a:p>
          <a:p>
            <a:r>
              <a:rPr lang="en-US" sz="1000" dirty="0">
                <a:solidFill>
                  <a:prstClr val="black"/>
                </a:solidFill>
              </a:rPr>
              <a:t>   Type: http://schema.org/PostalAddress</a:t>
            </a:r>
          </a:p>
          <a:p>
            <a:r>
              <a:rPr lang="en-US" sz="1000" dirty="0">
                <a:solidFill>
                  <a:prstClr val="black"/>
                </a:solidFill>
              </a:rPr>
              <a:t>   </a:t>
            </a:r>
            <a:r>
              <a:rPr lang="en-US" sz="1000" dirty="0" err="1">
                <a:solidFill>
                  <a:prstClr val="black"/>
                </a:solidFill>
              </a:rPr>
              <a:t>streetAddress</a:t>
            </a:r>
            <a:r>
              <a:rPr lang="en-US" sz="1000" dirty="0">
                <a:solidFill>
                  <a:prstClr val="black"/>
                </a:solidFill>
              </a:rPr>
              <a:t> = 1234 Peach Drive</a:t>
            </a:r>
          </a:p>
          <a:p>
            <a:r>
              <a:rPr lang="en-US" sz="1000" dirty="0">
                <a:solidFill>
                  <a:prstClr val="black"/>
                </a:solidFill>
              </a:rPr>
              <a:t>   </a:t>
            </a:r>
            <a:r>
              <a:rPr lang="en-US" sz="1000" dirty="0" err="1">
                <a:solidFill>
                  <a:prstClr val="black"/>
                </a:solidFill>
              </a:rPr>
              <a:t>addressLocality</a:t>
            </a:r>
            <a:r>
              <a:rPr lang="en-US" sz="1000" dirty="0">
                <a:solidFill>
                  <a:prstClr val="black"/>
                </a:solidFill>
              </a:rPr>
              <a:t> = Warner Robins</a:t>
            </a:r>
          </a:p>
          <a:p>
            <a:r>
              <a:rPr lang="en-US" sz="1000" dirty="0">
                <a:solidFill>
                  <a:prstClr val="black"/>
                </a:solidFill>
              </a:rPr>
              <a:t>   </a:t>
            </a:r>
            <a:r>
              <a:rPr lang="en-US" sz="1000" dirty="0" err="1">
                <a:solidFill>
                  <a:prstClr val="black"/>
                </a:solidFill>
              </a:rPr>
              <a:t>addressRegion</a:t>
            </a:r>
            <a:r>
              <a:rPr lang="en-US" sz="1000" dirty="0">
                <a:solidFill>
                  <a:prstClr val="black"/>
                </a:solidFill>
              </a:rPr>
              <a:t> = Georgia</a:t>
            </a:r>
            <a:endParaRPr lang="es-ES" sz="1000" dirty="0">
              <a:solidFill>
                <a:prstClr val="black"/>
              </a:solidFill>
            </a:endParaRPr>
          </a:p>
        </p:txBody>
      </p:sp>
      <p:sp>
        <p:nvSpPr>
          <p:cNvPr id="6" name="CuadroTexto 5"/>
          <p:cNvSpPr txBox="1"/>
          <p:nvPr/>
        </p:nvSpPr>
        <p:spPr>
          <a:xfrm>
            <a:off x="914401" y="5333547"/>
            <a:ext cx="4804228" cy="923330"/>
          </a:xfrm>
          <a:prstGeom prst="rect">
            <a:avLst/>
          </a:prstGeom>
          <a:noFill/>
        </p:spPr>
        <p:txBody>
          <a:bodyPr wrap="square" rtlCol="0">
            <a:spAutoFit/>
          </a:bodyPr>
          <a:lstStyle/>
          <a:p>
            <a:r>
              <a:rPr lang="es-ES" dirty="0" smtClean="0">
                <a:solidFill>
                  <a:prstClr val="black"/>
                </a:solidFill>
              </a:rPr>
              <a:t>Cuando un programa (</a:t>
            </a:r>
            <a:r>
              <a:rPr lang="es-ES" dirty="0" err="1" smtClean="0">
                <a:solidFill>
                  <a:prstClr val="black"/>
                </a:solidFill>
              </a:rPr>
              <a:t>e.g</a:t>
            </a:r>
            <a:r>
              <a:rPr lang="es-ES" dirty="0" smtClean="0">
                <a:solidFill>
                  <a:prstClr val="black"/>
                </a:solidFill>
              </a:rPr>
              <a:t>. Google) </a:t>
            </a:r>
            <a:r>
              <a:rPr lang="es-ES" dirty="0" err="1" smtClean="0">
                <a:solidFill>
                  <a:prstClr val="black"/>
                </a:solidFill>
              </a:rPr>
              <a:t>parsea</a:t>
            </a:r>
            <a:r>
              <a:rPr lang="es-ES" dirty="0" smtClean="0">
                <a:solidFill>
                  <a:prstClr val="black"/>
                </a:solidFill>
              </a:rPr>
              <a:t> el código anterior, obtiene </a:t>
            </a:r>
            <a:r>
              <a:rPr lang="es-ES" b="1" dirty="0" smtClean="0">
                <a:solidFill>
                  <a:prstClr val="black"/>
                </a:solidFill>
              </a:rPr>
              <a:t>datos perfectamente estructurados</a:t>
            </a:r>
            <a:endParaRPr lang="es-ES" b="1" dirty="0">
              <a:solidFill>
                <a:prstClr val="black"/>
              </a:solidFill>
            </a:endParaRPr>
          </a:p>
        </p:txBody>
      </p:sp>
    </p:spTree>
    <p:extLst>
      <p:ext uri="{BB962C8B-B14F-4D97-AF65-F5344CB8AC3E}">
        <p14:creationId xmlns:p14="http://schemas.microsoft.com/office/powerpoint/2010/main" val="1379073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cdn2.iconfinder.com/data/icons/ourea-icons/256/Administrative_Tools_256x256-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9178" y="5487990"/>
            <a:ext cx="843166" cy="84316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pPr algn="ctr"/>
            <a:r>
              <a:rPr lang="es-ES" dirty="0"/>
              <a:t>Schema.org - </a:t>
            </a:r>
            <a:r>
              <a:rPr lang="en-US" dirty="0" smtClean="0"/>
              <a:t>Book</a:t>
            </a:r>
            <a:r>
              <a:rPr lang="es-ES" dirty="0" smtClean="0"/>
              <a:t>: </a:t>
            </a:r>
            <a:r>
              <a:rPr lang="es-ES" dirty="0"/>
              <a:t>ejemplo</a:t>
            </a:r>
          </a:p>
        </p:txBody>
      </p:sp>
      <p:sp>
        <p:nvSpPr>
          <p:cNvPr id="3" name="Rectángulo 2"/>
          <p:cNvSpPr/>
          <p:nvPr/>
        </p:nvSpPr>
        <p:spPr>
          <a:xfrm>
            <a:off x="730250" y="1443841"/>
            <a:ext cx="7899400" cy="3970318"/>
          </a:xfrm>
          <a:prstGeom prst="rect">
            <a:avLst/>
          </a:prstGeom>
        </p:spPr>
        <p:txBody>
          <a:bodyPr wrap="square">
            <a:spAutoFit/>
          </a:bodyPr>
          <a:lstStyle/>
          <a:p>
            <a:r>
              <a:rPr lang="es-ES" noProof="1" smtClean="0">
                <a:solidFill>
                  <a:prstClr val="black"/>
                </a:solidFill>
              </a:rPr>
              <a:t>&lt;p </a:t>
            </a:r>
            <a:r>
              <a:rPr lang="es-ES" b="1" noProof="1" smtClean="0">
                <a:solidFill>
                  <a:prstClr val="black"/>
                </a:solidFill>
              </a:rPr>
              <a:t>itemscope</a:t>
            </a:r>
            <a:r>
              <a:rPr lang="es-ES" noProof="1" smtClean="0">
                <a:solidFill>
                  <a:prstClr val="black"/>
                </a:solidFill>
              </a:rPr>
              <a:t> </a:t>
            </a:r>
            <a:r>
              <a:rPr lang="es-ES" b="1" noProof="1" smtClean="0">
                <a:solidFill>
                  <a:prstClr val="black"/>
                </a:solidFill>
              </a:rPr>
              <a:t>itemtype</a:t>
            </a:r>
            <a:r>
              <a:rPr lang="es-ES" noProof="1" smtClean="0">
                <a:solidFill>
                  <a:prstClr val="black"/>
                </a:solidFill>
              </a:rPr>
              <a:t>="http://schema.org/Book" </a:t>
            </a:r>
            <a:r>
              <a:rPr lang="es-ES" b="1" noProof="1" smtClean="0">
                <a:solidFill>
                  <a:prstClr val="black"/>
                </a:solidFill>
              </a:rPr>
              <a:t>itemid</a:t>
            </a:r>
            <a:r>
              <a:rPr lang="es-ES" noProof="1" smtClean="0">
                <a:solidFill>
                  <a:prstClr val="black"/>
                </a:solidFill>
              </a:rPr>
              <a:t>="#LOTR"&gt;</a:t>
            </a:r>
          </a:p>
          <a:p>
            <a:pPr lvl="1"/>
            <a:r>
              <a:rPr lang="es-ES" noProof="1" smtClean="0">
                <a:solidFill>
                  <a:prstClr val="black"/>
                </a:solidFill>
              </a:rPr>
              <a:t>&lt;link </a:t>
            </a:r>
            <a:r>
              <a:rPr lang="es-ES" b="1" noProof="1" smtClean="0">
                <a:solidFill>
                  <a:prstClr val="black"/>
                </a:solidFill>
              </a:rPr>
              <a:t>itemprop</a:t>
            </a:r>
            <a:r>
              <a:rPr lang="es-ES" noProof="1" smtClean="0">
                <a:solidFill>
                  <a:prstClr val="black"/>
                </a:solidFill>
              </a:rPr>
              <a:t>="about" href="http://id.worldcat.org/fast/1020337"&gt;</a:t>
            </a:r>
          </a:p>
          <a:p>
            <a:pPr lvl="1"/>
            <a:r>
              <a:rPr lang="es-ES" noProof="1" smtClean="0">
                <a:solidFill>
                  <a:srgbClr val="800000"/>
                </a:solidFill>
              </a:rPr>
              <a:t>The</a:t>
            </a:r>
            <a:r>
              <a:rPr lang="es-ES" noProof="1" smtClean="0">
                <a:solidFill>
                  <a:prstClr val="black"/>
                </a:solidFill>
              </a:rPr>
              <a:t> &lt;strong </a:t>
            </a:r>
            <a:r>
              <a:rPr lang="es-ES" b="1" noProof="1" smtClean="0">
                <a:solidFill>
                  <a:prstClr val="black"/>
                </a:solidFill>
              </a:rPr>
              <a:t>itemprop</a:t>
            </a:r>
            <a:r>
              <a:rPr lang="es-ES" noProof="1" smtClean="0">
                <a:solidFill>
                  <a:prstClr val="black"/>
                </a:solidFill>
              </a:rPr>
              <a:t>="name"&gt;</a:t>
            </a:r>
            <a:r>
              <a:rPr lang="es-ES" noProof="1" smtClean="0">
                <a:solidFill>
                  <a:srgbClr val="800000"/>
                </a:solidFill>
              </a:rPr>
              <a:t>Lord of the Rings</a:t>
            </a:r>
            <a:r>
              <a:rPr lang="es-ES" noProof="1" smtClean="0">
                <a:solidFill>
                  <a:prstClr val="black"/>
                </a:solidFill>
              </a:rPr>
              <a:t>&lt;/strong</a:t>
            </a:r>
            <a:r>
              <a:rPr lang="es-ES" noProof="1" smtClean="0">
                <a:solidFill>
                  <a:srgbClr val="800000"/>
                </a:solidFill>
              </a:rPr>
              <a:t>&gt; is an </a:t>
            </a:r>
          </a:p>
          <a:p>
            <a:pPr lvl="1"/>
            <a:r>
              <a:rPr lang="es-ES" noProof="1" smtClean="0">
                <a:solidFill>
                  <a:prstClr val="black"/>
                </a:solidFill>
              </a:rPr>
              <a:t>&lt;span </a:t>
            </a:r>
            <a:r>
              <a:rPr lang="es-ES" b="1" noProof="1" smtClean="0">
                <a:solidFill>
                  <a:prstClr val="black"/>
                </a:solidFill>
              </a:rPr>
              <a:t>itemprop</a:t>
            </a:r>
            <a:r>
              <a:rPr lang="es-ES" noProof="1" smtClean="0">
                <a:solidFill>
                  <a:prstClr val="black"/>
                </a:solidFill>
              </a:rPr>
              <a:t>="inLanguage" content="en"&gt;</a:t>
            </a:r>
            <a:r>
              <a:rPr lang="es-ES" noProof="1" smtClean="0">
                <a:solidFill>
                  <a:srgbClr val="800000"/>
                </a:solidFill>
              </a:rPr>
              <a:t>English-language</a:t>
            </a:r>
            <a:r>
              <a:rPr lang="es-ES" noProof="1" smtClean="0">
                <a:solidFill>
                  <a:prstClr val="black"/>
                </a:solidFill>
              </a:rPr>
              <a:t>&lt;/span&gt; </a:t>
            </a:r>
          </a:p>
          <a:p>
            <a:pPr lvl="1"/>
            <a:r>
              <a:rPr lang="es-ES" noProof="1" smtClean="0">
                <a:solidFill>
                  <a:prstClr val="black"/>
                </a:solidFill>
              </a:rPr>
              <a:t>&lt;span </a:t>
            </a:r>
            <a:r>
              <a:rPr lang="es-ES" b="1" noProof="1" smtClean="0">
                <a:solidFill>
                  <a:prstClr val="black"/>
                </a:solidFill>
              </a:rPr>
              <a:t>itemprop</a:t>
            </a:r>
            <a:r>
              <a:rPr lang="es-ES" noProof="1" smtClean="0">
                <a:solidFill>
                  <a:prstClr val="black"/>
                </a:solidFill>
              </a:rPr>
              <a:t>="genre"&gt;</a:t>
            </a:r>
            <a:r>
              <a:rPr lang="es-ES" noProof="1" smtClean="0">
                <a:solidFill>
                  <a:srgbClr val="800000"/>
                </a:solidFill>
              </a:rPr>
              <a:t>fictional</a:t>
            </a:r>
            <a:r>
              <a:rPr lang="es-ES" noProof="1" smtClean="0">
                <a:solidFill>
                  <a:prstClr val="black"/>
                </a:solidFill>
              </a:rPr>
              <a:t>&lt;/span&gt; </a:t>
            </a:r>
            <a:r>
              <a:rPr lang="es-ES" noProof="1" smtClean="0">
                <a:solidFill>
                  <a:srgbClr val="800000"/>
                </a:solidFill>
              </a:rPr>
              <a:t>trilogy by</a:t>
            </a:r>
          </a:p>
          <a:p>
            <a:pPr lvl="1"/>
            <a:r>
              <a:rPr lang="es-ES" noProof="1" smtClean="0">
                <a:solidFill>
                  <a:prstClr val="black"/>
                </a:solidFill>
              </a:rPr>
              <a:t>&lt;span </a:t>
            </a:r>
            <a:r>
              <a:rPr lang="es-ES" b="1" noProof="1" smtClean="0">
                <a:solidFill>
                  <a:prstClr val="black"/>
                </a:solidFill>
              </a:rPr>
              <a:t>itemprop</a:t>
            </a:r>
            <a:r>
              <a:rPr lang="es-ES" noProof="1" smtClean="0">
                <a:solidFill>
                  <a:prstClr val="black"/>
                </a:solidFill>
              </a:rPr>
              <a:t>="author" </a:t>
            </a:r>
            <a:r>
              <a:rPr lang="es-ES" b="1" noProof="1" smtClean="0">
                <a:solidFill>
                  <a:prstClr val="black"/>
                </a:solidFill>
              </a:rPr>
              <a:t>itemscope</a:t>
            </a:r>
            <a:r>
              <a:rPr lang="es-ES" noProof="1" smtClean="0">
                <a:solidFill>
                  <a:prstClr val="black"/>
                </a:solidFill>
              </a:rPr>
              <a:t> </a:t>
            </a:r>
            <a:r>
              <a:rPr lang="es-ES" b="1" noProof="1" smtClean="0">
                <a:solidFill>
                  <a:prstClr val="black"/>
                </a:solidFill>
              </a:rPr>
              <a:t>itemtype</a:t>
            </a:r>
            <a:r>
              <a:rPr lang="es-ES" noProof="1" smtClean="0">
                <a:solidFill>
                  <a:prstClr val="black"/>
                </a:solidFill>
              </a:rPr>
              <a:t>="http://schema.org/Person" </a:t>
            </a:r>
            <a:r>
              <a:rPr lang="es-ES" b="1" noProof="1" smtClean="0">
                <a:solidFill>
                  <a:prstClr val="black"/>
                </a:solidFill>
              </a:rPr>
              <a:t>itemid</a:t>
            </a:r>
            <a:r>
              <a:rPr lang="es-ES" noProof="1" smtClean="0">
                <a:solidFill>
                  <a:prstClr val="black"/>
                </a:solidFill>
              </a:rPr>
              <a:t>="#JRRT"&gt;</a:t>
            </a:r>
          </a:p>
          <a:p>
            <a:pPr lvl="2"/>
            <a:r>
              <a:rPr lang="es-ES" noProof="1" smtClean="0">
                <a:solidFill>
                  <a:prstClr val="black"/>
                </a:solidFill>
              </a:rPr>
              <a:t>&lt;link </a:t>
            </a:r>
            <a:r>
              <a:rPr lang="es-ES" b="1" noProof="1" smtClean="0">
                <a:solidFill>
                  <a:prstClr val="black"/>
                </a:solidFill>
              </a:rPr>
              <a:t>itemprop</a:t>
            </a:r>
            <a:r>
              <a:rPr lang="es-ES" noProof="1" smtClean="0">
                <a:solidFill>
                  <a:prstClr val="black"/>
                </a:solidFill>
              </a:rPr>
              <a:t>="sameAs" href="http://viaf.org/viaf/95218067"&gt;</a:t>
            </a:r>
          </a:p>
          <a:p>
            <a:pPr lvl="2"/>
            <a:r>
              <a:rPr lang="es-ES" noProof="1" smtClean="0">
                <a:solidFill>
                  <a:prstClr val="black"/>
                </a:solidFill>
              </a:rPr>
              <a:t>&lt;span </a:t>
            </a:r>
            <a:r>
              <a:rPr lang="es-ES" b="1" noProof="1" smtClean="0">
                <a:solidFill>
                  <a:prstClr val="black"/>
                </a:solidFill>
              </a:rPr>
              <a:t>itemprop</a:t>
            </a:r>
            <a:r>
              <a:rPr lang="es-ES" noProof="1" smtClean="0">
                <a:solidFill>
                  <a:prstClr val="black"/>
                </a:solidFill>
              </a:rPr>
              <a:t>="name" content="Tolkien, J. R. R. (John Ronald Reuel)"&gt;</a:t>
            </a:r>
            <a:r>
              <a:rPr lang="es-ES" noProof="1" smtClean="0">
                <a:solidFill>
                  <a:srgbClr val="800000"/>
                </a:solidFill>
              </a:rPr>
              <a:t>J. R. R. Tolkien</a:t>
            </a:r>
            <a:r>
              <a:rPr lang="es-ES" noProof="1" smtClean="0">
                <a:solidFill>
                  <a:prstClr val="black"/>
                </a:solidFill>
              </a:rPr>
              <a:t>&lt;/span&gt;</a:t>
            </a:r>
          </a:p>
          <a:p>
            <a:pPr lvl="2"/>
            <a:r>
              <a:rPr lang="es-ES" noProof="1" smtClean="0">
                <a:solidFill>
                  <a:srgbClr val="800000"/>
                </a:solidFill>
              </a:rPr>
              <a:t>(</a:t>
            </a:r>
            <a:r>
              <a:rPr lang="es-ES" noProof="1" smtClean="0">
                <a:solidFill>
                  <a:prstClr val="black"/>
                </a:solidFill>
              </a:rPr>
              <a:t>&lt;span </a:t>
            </a:r>
            <a:r>
              <a:rPr lang="es-ES" b="1" noProof="1" smtClean="0">
                <a:solidFill>
                  <a:prstClr val="black"/>
                </a:solidFill>
              </a:rPr>
              <a:t>itemprop</a:t>
            </a:r>
            <a:r>
              <a:rPr lang="es-ES" noProof="1" smtClean="0">
                <a:solidFill>
                  <a:prstClr val="black"/>
                </a:solidFill>
              </a:rPr>
              <a:t>="birthDate"&gt;</a:t>
            </a:r>
            <a:r>
              <a:rPr lang="es-ES" noProof="1" smtClean="0">
                <a:solidFill>
                  <a:srgbClr val="800000"/>
                </a:solidFill>
              </a:rPr>
              <a:t>1892</a:t>
            </a:r>
            <a:r>
              <a:rPr lang="es-ES" noProof="1" smtClean="0">
                <a:solidFill>
                  <a:prstClr val="black"/>
                </a:solidFill>
              </a:rPr>
              <a:t>&lt;/span&gt;-&lt;span </a:t>
            </a:r>
            <a:r>
              <a:rPr lang="es-ES" b="1" noProof="1" smtClean="0">
                <a:solidFill>
                  <a:prstClr val="black"/>
                </a:solidFill>
              </a:rPr>
              <a:t>itemprop</a:t>
            </a:r>
            <a:r>
              <a:rPr lang="es-ES" noProof="1" smtClean="0">
                <a:solidFill>
                  <a:prstClr val="black"/>
                </a:solidFill>
              </a:rPr>
              <a:t>="deathDate"&gt;</a:t>
            </a:r>
            <a:r>
              <a:rPr lang="es-ES" noProof="1" smtClean="0">
                <a:solidFill>
                  <a:srgbClr val="800000"/>
                </a:solidFill>
              </a:rPr>
              <a:t>1973</a:t>
            </a:r>
            <a:r>
              <a:rPr lang="es-ES" noProof="1" smtClean="0">
                <a:solidFill>
                  <a:prstClr val="black"/>
                </a:solidFill>
              </a:rPr>
              <a:t>&lt;/span&gt;</a:t>
            </a:r>
            <a:r>
              <a:rPr lang="es-ES" noProof="1" smtClean="0">
                <a:solidFill>
                  <a:srgbClr val="800000"/>
                </a:solidFill>
              </a:rPr>
              <a:t>)</a:t>
            </a:r>
            <a:r>
              <a:rPr lang="es-ES" noProof="1" smtClean="0">
                <a:solidFill>
                  <a:prstClr val="black"/>
                </a:solidFill>
              </a:rPr>
              <a:t>.</a:t>
            </a:r>
          </a:p>
          <a:p>
            <a:pPr lvl="1"/>
            <a:r>
              <a:rPr lang="es-ES" noProof="1" smtClean="0">
                <a:solidFill>
                  <a:prstClr val="black"/>
                </a:solidFill>
              </a:rPr>
              <a:t>&lt;/span&gt;</a:t>
            </a:r>
          </a:p>
          <a:p>
            <a:r>
              <a:rPr lang="es-ES" noProof="1" smtClean="0">
                <a:solidFill>
                  <a:prstClr val="black"/>
                </a:solidFill>
              </a:rPr>
              <a:t>&lt;/p&gt;</a:t>
            </a:r>
            <a:endParaRPr lang="es-ES" noProof="1">
              <a:solidFill>
                <a:prstClr val="black"/>
              </a:solidFill>
            </a:endParaRPr>
          </a:p>
        </p:txBody>
      </p:sp>
      <p:sp>
        <p:nvSpPr>
          <p:cNvPr id="4" name="Rectángulo 3"/>
          <p:cNvSpPr/>
          <p:nvPr/>
        </p:nvSpPr>
        <p:spPr>
          <a:xfrm>
            <a:off x="3492500" y="4988098"/>
            <a:ext cx="4572000" cy="64633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dirty="0">
                <a:solidFill>
                  <a:prstClr val="black"/>
                </a:solidFill>
              </a:rPr>
              <a:t>The </a:t>
            </a:r>
            <a:r>
              <a:rPr lang="en-US" b="1" dirty="0" smtClean="0">
                <a:solidFill>
                  <a:prstClr val="black"/>
                </a:solidFill>
              </a:rPr>
              <a:t>Lord </a:t>
            </a:r>
            <a:r>
              <a:rPr lang="en-US" b="1" dirty="0">
                <a:solidFill>
                  <a:prstClr val="black"/>
                </a:solidFill>
              </a:rPr>
              <a:t>of the </a:t>
            </a:r>
            <a:r>
              <a:rPr lang="en-US" b="1" dirty="0" smtClean="0">
                <a:solidFill>
                  <a:prstClr val="black"/>
                </a:solidFill>
              </a:rPr>
              <a:t>Rings </a:t>
            </a:r>
            <a:r>
              <a:rPr lang="en-US" dirty="0" smtClean="0">
                <a:solidFill>
                  <a:prstClr val="black"/>
                </a:solidFill>
              </a:rPr>
              <a:t>is </a:t>
            </a:r>
            <a:r>
              <a:rPr lang="en-US" dirty="0">
                <a:solidFill>
                  <a:prstClr val="black"/>
                </a:solidFill>
              </a:rPr>
              <a:t>an English-language fictional trilogy by J. R. R. Tolkien (1892-1973).</a:t>
            </a:r>
            <a:endParaRPr lang="es-ES" dirty="0">
              <a:solidFill>
                <a:prstClr val="black"/>
              </a:solidFill>
            </a:endParaRPr>
          </a:p>
        </p:txBody>
      </p:sp>
      <p:sp>
        <p:nvSpPr>
          <p:cNvPr id="5" name="Rectángulo 4"/>
          <p:cNvSpPr/>
          <p:nvPr/>
        </p:nvSpPr>
        <p:spPr>
          <a:xfrm>
            <a:off x="2197790" y="6037765"/>
            <a:ext cx="2720553" cy="369332"/>
          </a:xfrm>
          <a:prstGeom prst="rect">
            <a:avLst/>
          </a:prstGeom>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dirty="0">
                <a:solidFill>
                  <a:schemeClr val="lt1"/>
                </a:solidFill>
                <a:hlinkClick r:id="rId3"/>
              </a:rPr>
              <a:t>http://schema-creator.org</a:t>
            </a:r>
            <a:endParaRPr lang="es-ES" dirty="0">
              <a:solidFill>
                <a:schemeClr val="lt1"/>
              </a:solidFill>
            </a:endParaRPr>
          </a:p>
        </p:txBody>
      </p:sp>
    </p:spTree>
    <p:extLst>
      <p:ext uri="{BB962C8B-B14F-4D97-AF65-F5344CB8AC3E}">
        <p14:creationId xmlns:p14="http://schemas.microsoft.com/office/powerpoint/2010/main" val="19912873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Validar resultados</a:t>
            </a:r>
            <a:endParaRPr lang="es-ES" dirty="0"/>
          </a:p>
        </p:txBody>
      </p:sp>
      <p:sp>
        <p:nvSpPr>
          <p:cNvPr id="3" name="Rectángulo 2"/>
          <p:cNvSpPr/>
          <p:nvPr/>
        </p:nvSpPr>
        <p:spPr>
          <a:xfrm>
            <a:off x="762000" y="1531035"/>
            <a:ext cx="6451600" cy="369332"/>
          </a:xfrm>
          <a:prstGeom prst="rect">
            <a:avLst/>
          </a:prstGeom>
        </p:spPr>
        <p:txBody>
          <a:bodyPr wrap="square">
            <a:spAutoFit/>
          </a:bodyPr>
          <a:lstStyle/>
          <a:p>
            <a:r>
              <a:rPr lang="es-ES" dirty="0">
                <a:solidFill>
                  <a:prstClr val="black"/>
                </a:solidFill>
                <a:hlinkClick r:id="rId2"/>
              </a:rPr>
              <a:t>https://developers.google.com/structured-data/testing-tool</a:t>
            </a:r>
            <a:r>
              <a:rPr lang="es-ES" dirty="0" smtClean="0">
                <a:solidFill>
                  <a:prstClr val="black"/>
                </a:solidFill>
                <a:hlinkClick r:id="rId2"/>
              </a:rPr>
              <a:t>/</a:t>
            </a:r>
            <a:endParaRPr lang="es-ES" dirty="0">
              <a:solidFill>
                <a:prstClr val="black"/>
              </a:solidFill>
            </a:endParaRPr>
          </a:p>
        </p:txBody>
      </p:sp>
      <p:pic>
        <p:nvPicPr>
          <p:cNvPr id="4" name="Imagen 3"/>
          <p:cNvPicPr>
            <a:picLocks noChangeAspect="1"/>
          </p:cNvPicPr>
          <p:nvPr/>
        </p:nvPicPr>
        <p:blipFill>
          <a:blip r:embed="rId3"/>
          <a:stretch>
            <a:fillRect/>
          </a:stretch>
        </p:blipFill>
        <p:spPr>
          <a:xfrm>
            <a:off x="3849687" y="2308225"/>
            <a:ext cx="4543425" cy="3714750"/>
          </a:xfrm>
          <a:prstGeom prst="rect">
            <a:avLst/>
          </a:prstGeom>
        </p:spPr>
      </p:pic>
      <p:sp>
        <p:nvSpPr>
          <p:cNvPr id="5" name="CuadroTexto 4"/>
          <p:cNvSpPr txBox="1"/>
          <p:nvPr/>
        </p:nvSpPr>
        <p:spPr>
          <a:xfrm>
            <a:off x="1054100" y="2565400"/>
            <a:ext cx="1841500" cy="1200329"/>
          </a:xfrm>
          <a:prstGeom prst="rect">
            <a:avLst/>
          </a:prstGeom>
          <a:noFill/>
        </p:spPr>
        <p:txBody>
          <a:bodyPr wrap="square" rtlCol="0">
            <a:spAutoFit/>
          </a:bodyPr>
          <a:lstStyle/>
          <a:p>
            <a:r>
              <a:rPr lang="es-ES" dirty="0" smtClean="0">
                <a:solidFill>
                  <a:prstClr val="black"/>
                </a:solidFill>
              </a:rPr>
              <a:t>para el código escrito previamente, codificando LOTR</a:t>
            </a:r>
            <a:endParaRPr lang="es-ES" dirty="0">
              <a:solidFill>
                <a:prstClr val="black"/>
              </a:solidFill>
            </a:endParaRPr>
          </a:p>
        </p:txBody>
      </p:sp>
      <p:sp>
        <p:nvSpPr>
          <p:cNvPr id="6" name="CuadroTexto 5"/>
          <p:cNvSpPr txBox="1"/>
          <p:nvPr/>
        </p:nvSpPr>
        <p:spPr>
          <a:xfrm>
            <a:off x="1054100" y="4724400"/>
            <a:ext cx="2311399" cy="1200329"/>
          </a:xfrm>
          <a:prstGeom prst="rect">
            <a:avLst/>
          </a:prstGeom>
          <a:noFill/>
        </p:spPr>
        <p:txBody>
          <a:bodyPr wrap="square" rtlCol="0">
            <a:spAutoFit/>
          </a:bodyPr>
          <a:lstStyle/>
          <a:p>
            <a:r>
              <a:rPr lang="es-ES" dirty="0" smtClean="0">
                <a:solidFill>
                  <a:prstClr val="black"/>
                </a:solidFill>
              </a:rPr>
              <a:t>Más información  respecto a libros</a:t>
            </a:r>
          </a:p>
          <a:p>
            <a:r>
              <a:rPr lang="es-ES" dirty="0">
                <a:solidFill>
                  <a:prstClr val="black"/>
                </a:solidFill>
                <a:hlinkClick r:id="rId4"/>
              </a:rPr>
              <a:t>http://</a:t>
            </a:r>
            <a:r>
              <a:rPr lang="es-ES" dirty="0" smtClean="0">
                <a:solidFill>
                  <a:prstClr val="black"/>
                </a:solidFill>
                <a:hlinkClick r:id="rId4"/>
              </a:rPr>
              <a:t>getschema.org/index.php?title=Book</a:t>
            </a:r>
            <a:r>
              <a:rPr lang="es-ES" dirty="0" smtClean="0">
                <a:solidFill>
                  <a:prstClr val="black"/>
                </a:solidFill>
              </a:rPr>
              <a:t> </a:t>
            </a:r>
            <a:endParaRPr lang="es-ES" dirty="0">
              <a:solidFill>
                <a:prstClr val="black"/>
              </a:solidFill>
            </a:endParaRPr>
          </a:p>
        </p:txBody>
      </p:sp>
    </p:spTree>
    <p:extLst>
      <p:ext uri="{BB962C8B-B14F-4D97-AF65-F5344CB8AC3E}">
        <p14:creationId xmlns:p14="http://schemas.microsoft.com/office/powerpoint/2010/main" val="1161423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XHTML</a:t>
            </a:r>
            <a:endParaRPr lang="es-ES" dirty="0"/>
          </a:p>
        </p:txBody>
      </p:sp>
      <p:sp>
        <p:nvSpPr>
          <p:cNvPr id="3" name="CuadroTexto 2"/>
          <p:cNvSpPr txBox="1"/>
          <p:nvPr/>
        </p:nvSpPr>
        <p:spPr>
          <a:xfrm>
            <a:off x="1306285" y="1509486"/>
            <a:ext cx="1765227" cy="461665"/>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s-ES" sz="2400" dirty="0" smtClean="0">
                <a:solidFill>
                  <a:prstClr val="white"/>
                </a:solidFill>
              </a:rPr>
              <a:t>HTML + XML</a:t>
            </a:r>
            <a:endParaRPr lang="es-ES" sz="2400" dirty="0">
              <a:solidFill>
                <a:prstClr val="white"/>
              </a:solidFill>
            </a:endParaRPr>
          </a:p>
        </p:txBody>
      </p:sp>
      <p:sp>
        <p:nvSpPr>
          <p:cNvPr id="4" name="Rectángulo 3"/>
          <p:cNvSpPr/>
          <p:nvPr/>
        </p:nvSpPr>
        <p:spPr>
          <a:xfrm>
            <a:off x="4297772" y="1509486"/>
            <a:ext cx="1080745" cy="461665"/>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r>
              <a:rPr lang="es-ES" sz="2400" dirty="0">
                <a:solidFill>
                  <a:prstClr val="white"/>
                </a:solidFill>
              </a:rPr>
              <a:t>XHTML</a:t>
            </a:r>
          </a:p>
        </p:txBody>
      </p:sp>
      <p:cxnSp>
        <p:nvCxnSpPr>
          <p:cNvPr id="6" name="Conector recto de flecha 5"/>
          <p:cNvCxnSpPr>
            <a:stCxn id="3" idx="3"/>
            <a:endCxn id="4" idx="1"/>
          </p:cNvCxnSpPr>
          <p:nvPr/>
        </p:nvCxnSpPr>
        <p:spPr>
          <a:xfrm>
            <a:off x="3071512" y="1740319"/>
            <a:ext cx="1226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794" name="Picture 2" descr="http://www.anicca-solutions.com/images/xhtml_logo.gif"/>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33278"/>
          <a:stretch/>
        </p:blipFill>
        <p:spPr bwMode="auto">
          <a:xfrm>
            <a:off x="6916066" y="1509486"/>
            <a:ext cx="1734449" cy="2888117"/>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1233731" y="2385003"/>
            <a:ext cx="4427046" cy="646331"/>
          </a:xfrm>
          <a:prstGeom prst="rect">
            <a:avLst/>
          </a:prstGeom>
          <a:noFill/>
        </p:spPr>
        <p:txBody>
          <a:bodyPr wrap="none" rtlCol="0">
            <a:spAutoFit/>
          </a:bodyPr>
          <a:lstStyle/>
          <a:p>
            <a:pPr marL="285750" indent="-285750">
              <a:buFont typeface="Arial" panose="020B0604020202020204" pitchFamily="34" charset="0"/>
              <a:buChar char="•"/>
            </a:pPr>
            <a:r>
              <a:rPr lang="es-ES" dirty="0" smtClean="0">
                <a:solidFill>
                  <a:prstClr val="black"/>
                </a:solidFill>
              </a:rPr>
              <a:t>El DTD limitado del HTML</a:t>
            </a:r>
          </a:p>
          <a:p>
            <a:pPr marL="285750" indent="-285750">
              <a:buFont typeface="Arial" panose="020B0604020202020204" pitchFamily="34" charset="0"/>
              <a:buChar char="•"/>
            </a:pPr>
            <a:r>
              <a:rPr lang="es-ES" dirty="0" smtClean="0">
                <a:solidFill>
                  <a:prstClr val="black"/>
                </a:solidFill>
              </a:rPr>
              <a:t>Restricciones de formales propias del XML</a:t>
            </a:r>
            <a:endParaRPr lang="es-ES" dirty="0">
              <a:solidFill>
                <a:prstClr val="black"/>
              </a:solidFill>
            </a:endParaRPr>
          </a:p>
        </p:txBody>
      </p:sp>
      <p:sp>
        <p:nvSpPr>
          <p:cNvPr id="8" name="CuadroTexto 7"/>
          <p:cNvSpPr txBox="1"/>
          <p:nvPr/>
        </p:nvSpPr>
        <p:spPr>
          <a:xfrm>
            <a:off x="1431855" y="4811455"/>
            <a:ext cx="1416297" cy="646331"/>
          </a:xfrm>
          <a:prstGeom prst="rect">
            <a:avLst/>
          </a:prstGeom>
          <a:noFill/>
        </p:spPr>
        <p:txBody>
          <a:bodyPr wrap="square" rtlCol="0">
            <a:spAutoFit/>
          </a:bodyPr>
          <a:lstStyle/>
          <a:p>
            <a:r>
              <a:rPr lang="es-ES" dirty="0" smtClean="0">
                <a:solidFill>
                  <a:prstClr val="black"/>
                </a:solidFill>
              </a:rPr>
              <a:t>Desarrollado por el W3C</a:t>
            </a:r>
          </a:p>
        </p:txBody>
      </p:sp>
      <p:sp>
        <p:nvSpPr>
          <p:cNvPr id="9" name="CuadroTexto 8"/>
          <p:cNvSpPr txBox="1"/>
          <p:nvPr/>
        </p:nvSpPr>
        <p:spPr>
          <a:xfrm>
            <a:off x="1306285" y="3474273"/>
            <a:ext cx="4630040" cy="923330"/>
          </a:xfrm>
          <a:prstGeom prst="rect">
            <a:avLst/>
          </a:prstGeom>
          <a:noFill/>
        </p:spPr>
        <p:txBody>
          <a:bodyPr wrap="square" rtlCol="0">
            <a:spAutoFit/>
          </a:bodyPr>
          <a:lstStyle/>
          <a:p>
            <a:r>
              <a:rPr lang="es-ES" dirty="0" smtClean="0">
                <a:solidFill>
                  <a:prstClr val="black"/>
                </a:solidFill>
              </a:rPr>
              <a:t>Exige documentos válido y bien formados </a:t>
            </a:r>
          </a:p>
          <a:p>
            <a:r>
              <a:rPr lang="es-ES" dirty="0" smtClean="0">
                <a:solidFill>
                  <a:prstClr val="black"/>
                </a:solidFill>
              </a:rPr>
              <a:t>Que puedan ser </a:t>
            </a:r>
            <a:r>
              <a:rPr lang="es-ES" dirty="0" err="1" smtClean="0">
                <a:solidFill>
                  <a:prstClr val="black"/>
                </a:solidFill>
              </a:rPr>
              <a:t>parseados</a:t>
            </a:r>
            <a:r>
              <a:rPr lang="es-ES" dirty="0" smtClean="0">
                <a:solidFill>
                  <a:prstClr val="black"/>
                </a:solidFill>
              </a:rPr>
              <a:t> siguiendo estrictamente los estándares XML</a:t>
            </a:r>
            <a:endParaRPr lang="es-ES" dirty="0">
              <a:solidFill>
                <a:prstClr val="black"/>
              </a:solidFill>
            </a:endParaRPr>
          </a:p>
        </p:txBody>
      </p:sp>
      <p:sp>
        <p:nvSpPr>
          <p:cNvPr id="10" name="Rectángulo 9"/>
          <p:cNvSpPr/>
          <p:nvPr/>
        </p:nvSpPr>
        <p:spPr>
          <a:xfrm>
            <a:off x="4054954" y="4811455"/>
            <a:ext cx="3211645" cy="646331"/>
          </a:xfrm>
          <a:prstGeom prst="rect">
            <a:avLst/>
          </a:prstGeom>
        </p:spPr>
        <p:txBody>
          <a:bodyPr wrap="square">
            <a:spAutoFit/>
          </a:bodyPr>
          <a:lstStyle/>
          <a:p>
            <a:r>
              <a:rPr lang="es-ES" dirty="0">
                <a:solidFill>
                  <a:prstClr val="black"/>
                </a:solidFill>
              </a:rPr>
              <a:t>En </a:t>
            </a:r>
            <a:r>
              <a:rPr lang="es-ES" b="1" dirty="0">
                <a:solidFill>
                  <a:prstClr val="black"/>
                </a:solidFill>
              </a:rPr>
              <a:t>2000</a:t>
            </a:r>
            <a:r>
              <a:rPr lang="es-ES" dirty="0">
                <a:solidFill>
                  <a:prstClr val="black"/>
                </a:solidFill>
              </a:rPr>
              <a:t> la </a:t>
            </a:r>
            <a:r>
              <a:rPr lang="es-ES" dirty="0" smtClean="0">
                <a:solidFill>
                  <a:prstClr val="black"/>
                </a:solidFill>
              </a:rPr>
              <a:t>recomendación  1.0</a:t>
            </a:r>
            <a:endParaRPr lang="es-ES" dirty="0">
              <a:solidFill>
                <a:prstClr val="black"/>
              </a:solidFill>
            </a:endParaRPr>
          </a:p>
          <a:p>
            <a:r>
              <a:rPr lang="es-ES" dirty="0">
                <a:solidFill>
                  <a:prstClr val="black"/>
                </a:solidFill>
              </a:rPr>
              <a:t>En </a:t>
            </a:r>
            <a:r>
              <a:rPr lang="es-ES" b="1" dirty="0">
                <a:solidFill>
                  <a:prstClr val="black"/>
                </a:solidFill>
              </a:rPr>
              <a:t>2001</a:t>
            </a:r>
            <a:r>
              <a:rPr lang="es-ES" dirty="0">
                <a:solidFill>
                  <a:prstClr val="black"/>
                </a:solidFill>
              </a:rPr>
              <a:t> la </a:t>
            </a:r>
            <a:r>
              <a:rPr lang="es-ES" dirty="0" smtClean="0">
                <a:solidFill>
                  <a:prstClr val="black"/>
                </a:solidFill>
              </a:rPr>
              <a:t>recomendación 1.1</a:t>
            </a:r>
            <a:endParaRPr lang="es-ES" dirty="0">
              <a:solidFill>
                <a:prstClr val="black"/>
              </a:solidFill>
            </a:endParaRPr>
          </a:p>
        </p:txBody>
      </p:sp>
      <p:cxnSp>
        <p:nvCxnSpPr>
          <p:cNvPr id="12" name="Conector recto de flecha 11"/>
          <p:cNvCxnSpPr>
            <a:stCxn id="8" idx="3"/>
            <a:endCxn id="10" idx="1"/>
          </p:cNvCxnSpPr>
          <p:nvPr/>
        </p:nvCxnSpPr>
        <p:spPr>
          <a:xfrm>
            <a:off x="2848152" y="5134621"/>
            <a:ext cx="12068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4054954" y="5594639"/>
            <a:ext cx="4299318" cy="369332"/>
          </a:xfrm>
          <a:prstGeom prst="rect">
            <a:avLst/>
          </a:prstGeom>
          <a:noFill/>
        </p:spPr>
        <p:txBody>
          <a:bodyPr wrap="none" rtlCol="0">
            <a:spAutoFit/>
          </a:bodyPr>
          <a:lstStyle/>
          <a:p>
            <a:r>
              <a:rPr lang="es-ES" dirty="0" smtClean="0">
                <a:solidFill>
                  <a:prstClr val="black"/>
                </a:solidFill>
              </a:rPr>
              <a:t>W3C se vuelca en el borrador de XHTML 2.0</a:t>
            </a:r>
            <a:endParaRPr lang="es-ES" dirty="0">
              <a:solidFill>
                <a:prstClr val="black"/>
              </a:solidFill>
            </a:endParaRPr>
          </a:p>
        </p:txBody>
      </p:sp>
    </p:spTree>
    <p:extLst>
      <p:ext uri="{BB962C8B-B14F-4D97-AF65-F5344CB8AC3E}">
        <p14:creationId xmlns:p14="http://schemas.microsoft.com/office/powerpoint/2010/main" val="190579306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2194210" y="423263"/>
            <a:ext cx="6197153" cy="638174"/>
          </a:xfrm>
        </p:spPr>
        <p:txBody>
          <a:bodyPr vert="horz" lIns="91440" tIns="45720" rIns="91440" bIns="45720" rtlCol="0" anchor="ctr">
            <a:noAutofit/>
          </a:bodyPr>
          <a:lstStyle/>
          <a:p>
            <a:pPr algn="ctr" defTabSz="762000">
              <a:lnSpc>
                <a:spcPct val="100000"/>
              </a:lnSpc>
              <a:spcBef>
                <a:spcPts val="0"/>
              </a:spcBef>
            </a:pPr>
            <a:r>
              <a:rPr lang="es-ES" b="1" i="1" dirty="0" smtClean="0">
                <a:solidFill>
                  <a:srgbClr val="04617B"/>
                </a:solidFill>
                <a:effectLst>
                  <a:outerShdw blurRad="38100" dist="38100" dir="2700000" algn="tl">
                    <a:srgbClr val="C0C0C0"/>
                  </a:outerShdw>
                </a:effectLst>
                <a:latin typeface="Constantia"/>
                <a:cs typeface="+mn-cs"/>
              </a:rPr>
              <a:t>Ejercicio ()</a:t>
            </a:r>
            <a:endParaRPr lang="es-ES" b="1" i="1" dirty="0">
              <a:solidFill>
                <a:srgbClr val="04617B"/>
              </a:solidFill>
              <a:effectLst>
                <a:outerShdw blurRad="38100" dist="38100" dir="2700000" algn="tl">
                  <a:srgbClr val="C0C0C0"/>
                </a:outerShdw>
              </a:effectLst>
              <a:latin typeface="Constantia"/>
              <a:cs typeface="+mn-cs"/>
            </a:endParaRPr>
          </a:p>
        </p:txBody>
      </p:sp>
      <p:sp>
        <p:nvSpPr>
          <p:cNvPr id="2" name="CuadroTexto 1"/>
          <p:cNvSpPr txBox="1"/>
          <p:nvPr/>
        </p:nvSpPr>
        <p:spPr>
          <a:xfrm>
            <a:off x="1036749" y="1513512"/>
            <a:ext cx="7558611" cy="3416320"/>
          </a:xfrm>
          <a:prstGeom prst="rect">
            <a:avLst/>
          </a:prstGeom>
          <a:noFill/>
        </p:spPr>
        <p:txBody>
          <a:bodyPr wrap="square" rtlCol="0">
            <a:spAutoFit/>
          </a:bodyPr>
          <a:lstStyle/>
          <a:p>
            <a:r>
              <a:rPr lang="es-ES" b="1" dirty="0" smtClean="0">
                <a:solidFill>
                  <a:prstClr val="black"/>
                </a:solidFill>
              </a:rPr>
              <a:t>Bibliografía</a:t>
            </a:r>
            <a:r>
              <a:rPr lang="es-ES" dirty="0" smtClean="0">
                <a:solidFill>
                  <a:prstClr val="black"/>
                </a:solidFill>
              </a:rPr>
              <a:t>: Usando un editor de texto plano (e.g. Bloc de notas) creamos un documento  Web en HTML5.</a:t>
            </a:r>
          </a:p>
          <a:p>
            <a:pPr>
              <a:tabLst>
                <a:tab pos="2147888" algn="l"/>
              </a:tabLst>
            </a:pPr>
            <a:r>
              <a:rPr lang="es-ES" dirty="0" smtClean="0">
                <a:solidFill>
                  <a:prstClr val="black"/>
                </a:solidFill>
              </a:rPr>
              <a:t>Reproducimos la bibliografía de 5 títulos del ejercicio anterior, en esta caso utilizando </a:t>
            </a:r>
            <a:r>
              <a:rPr lang="es-ES" b="1" dirty="0" err="1" smtClean="0">
                <a:solidFill>
                  <a:prstClr val="black"/>
                </a:solidFill>
              </a:rPr>
              <a:t>microdatos</a:t>
            </a:r>
            <a:r>
              <a:rPr lang="es-ES" dirty="0" smtClean="0">
                <a:solidFill>
                  <a:prstClr val="black"/>
                </a:solidFill>
              </a:rPr>
              <a:t>  para delimitar </a:t>
            </a:r>
            <a:r>
              <a:rPr lang="es-ES" dirty="0">
                <a:solidFill>
                  <a:prstClr val="black"/>
                </a:solidFill>
              </a:rPr>
              <a:t>conceptualmente los campos que forman parte de cada registro de la </a:t>
            </a:r>
            <a:r>
              <a:rPr lang="es-ES" dirty="0" smtClean="0">
                <a:solidFill>
                  <a:prstClr val="black"/>
                </a:solidFill>
              </a:rPr>
              <a:t>bibliografía:	</a:t>
            </a:r>
          </a:p>
          <a:p>
            <a:pPr>
              <a:tabLst>
                <a:tab pos="2147888" algn="l"/>
              </a:tabLst>
            </a:pPr>
            <a:r>
              <a:rPr lang="es-ES" dirty="0" smtClean="0">
                <a:solidFill>
                  <a:prstClr val="black"/>
                </a:solidFill>
              </a:rPr>
              <a:t>Titulo - </a:t>
            </a:r>
            <a:r>
              <a:rPr lang="es-ES" dirty="0" err="1" smtClean="0">
                <a:solidFill>
                  <a:prstClr val="black"/>
                </a:solidFill>
              </a:rPr>
              <a:t>Tít_Original</a:t>
            </a:r>
            <a:r>
              <a:rPr lang="es-ES" dirty="0" smtClean="0">
                <a:solidFill>
                  <a:prstClr val="black"/>
                </a:solidFill>
              </a:rPr>
              <a:t> - </a:t>
            </a:r>
            <a:r>
              <a:rPr lang="es-ES" dirty="0" err="1" smtClean="0">
                <a:solidFill>
                  <a:prstClr val="black"/>
                </a:solidFill>
              </a:rPr>
              <a:t>Fecha_Original</a:t>
            </a:r>
            <a:r>
              <a:rPr lang="es-ES" dirty="0" smtClean="0">
                <a:solidFill>
                  <a:prstClr val="black"/>
                </a:solidFill>
              </a:rPr>
              <a:t> – Serie</a:t>
            </a:r>
            <a:r>
              <a:rPr lang="es-ES" dirty="0">
                <a:solidFill>
                  <a:prstClr val="black"/>
                </a:solidFill>
              </a:rPr>
              <a:t> </a:t>
            </a:r>
            <a:r>
              <a:rPr lang="es-ES" dirty="0" smtClean="0">
                <a:solidFill>
                  <a:prstClr val="black"/>
                </a:solidFill>
              </a:rPr>
              <a:t>– Autor – Editorial - </a:t>
            </a:r>
            <a:r>
              <a:rPr lang="es-ES" dirty="0" err="1" smtClean="0">
                <a:solidFill>
                  <a:prstClr val="black"/>
                </a:solidFill>
              </a:rPr>
              <a:t>Fecha_Edicion</a:t>
            </a:r>
            <a:endParaRPr lang="es-ES" dirty="0" smtClean="0">
              <a:solidFill>
                <a:prstClr val="black"/>
              </a:solidFill>
            </a:endParaRPr>
          </a:p>
          <a:p>
            <a:pPr>
              <a:tabLst>
                <a:tab pos="2147888" algn="l"/>
              </a:tabLst>
            </a:pPr>
            <a:endParaRPr lang="es-ES" dirty="0" smtClean="0">
              <a:solidFill>
                <a:prstClr val="black"/>
              </a:solidFill>
            </a:endParaRPr>
          </a:p>
          <a:p>
            <a:pPr>
              <a:tabLst>
                <a:tab pos="2147888" algn="l"/>
              </a:tabLst>
            </a:pPr>
            <a:r>
              <a:rPr lang="es-ES" dirty="0" smtClean="0">
                <a:solidFill>
                  <a:prstClr val="black"/>
                </a:solidFill>
              </a:rPr>
              <a:t>Opcionalmente utilizamos el vocabulario definido en Schema.org/Book</a:t>
            </a:r>
            <a:endParaRPr lang="es-ES" dirty="0">
              <a:solidFill>
                <a:prstClr val="black"/>
              </a:solidFill>
            </a:endParaRPr>
          </a:p>
          <a:p>
            <a:pPr>
              <a:tabLst>
                <a:tab pos="2147888" algn="l"/>
              </a:tabLst>
            </a:pPr>
            <a:endParaRPr lang="es-ES" dirty="0" smtClean="0">
              <a:solidFill>
                <a:prstClr val="black"/>
              </a:solidFill>
            </a:endParaRPr>
          </a:p>
          <a:p>
            <a:pPr>
              <a:tabLst>
                <a:tab pos="2147888" algn="l"/>
              </a:tabLst>
            </a:pPr>
            <a:r>
              <a:rPr lang="es-ES" dirty="0" smtClean="0">
                <a:solidFill>
                  <a:prstClr val="black"/>
                </a:solidFill>
              </a:rPr>
              <a:t>Añadimos un </a:t>
            </a:r>
            <a:r>
              <a:rPr lang="es-ES" b="1" dirty="0" err="1" smtClean="0">
                <a:solidFill>
                  <a:prstClr val="black"/>
                </a:solidFill>
              </a:rPr>
              <a:t>microformato</a:t>
            </a:r>
            <a:r>
              <a:rPr lang="es-ES" dirty="0" smtClean="0">
                <a:solidFill>
                  <a:prstClr val="black"/>
                </a:solidFill>
              </a:rPr>
              <a:t> </a:t>
            </a:r>
            <a:r>
              <a:rPr lang="es-ES" b="1" dirty="0" err="1" smtClean="0">
                <a:solidFill>
                  <a:prstClr val="black"/>
                </a:solidFill>
              </a:rPr>
              <a:t>hCard</a:t>
            </a:r>
            <a:r>
              <a:rPr lang="es-ES" dirty="0" smtClean="0">
                <a:solidFill>
                  <a:prstClr val="black"/>
                </a:solidFill>
              </a:rPr>
              <a:t> con los datos del autor de la biografía</a:t>
            </a:r>
          </a:p>
          <a:p>
            <a:pPr>
              <a:tabLst>
                <a:tab pos="2147888" algn="l"/>
              </a:tabLst>
            </a:pPr>
            <a:endParaRPr lang="es-ES" dirty="0">
              <a:solidFill>
                <a:prstClr val="black"/>
              </a:solidFill>
            </a:endParaRPr>
          </a:p>
          <a:p>
            <a:r>
              <a:rPr lang="es-ES" dirty="0" smtClean="0">
                <a:solidFill>
                  <a:prstClr val="black"/>
                </a:solidFill>
              </a:rPr>
              <a:t>Finalmente </a:t>
            </a:r>
            <a:r>
              <a:rPr lang="es-ES" dirty="0">
                <a:solidFill>
                  <a:prstClr val="black"/>
                </a:solidFill>
              </a:rPr>
              <a:t>publicaremos el documento como </a:t>
            </a:r>
            <a:r>
              <a:rPr lang="es-ES" dirty="0" smtClean="0">
                <a:solidFill>
                  <a:prstClr val="black"/>
                </a:solidFill>
              </a:rPr>
              <a:t>006b_Bibliografía</a:t>
            </a:r>
            <a:endParaRPr lang="es-ES" dirty="0">
              <a:solidFill>
                <a:prstClr val="black"/>
              </a:solidFill>
            </a:endParaRPr>
          </a:p>
        </p:txBody>
      </p:sp>
      <p:sp>
        <p:nvSpPr>
          <p:cNvPr id="9" name="CuadroTexto 8"/>
          <p:cNvSpPr txBox="1"/>
          <p:nvPr/>
        </p:nvSpPr>
        <p:spPr>
          <a:xfrm>
            <a:off x="1036749" y="5195809"/>
            <a:ext cx="7130221" cy="923330"/>
          </a:xfrm>
          <a:prstGeom prst="rect">
            <a:avLst/>
          </a:prstGeom>
          <a:noFill/>
        </p:spPr>
        <p:txBody>
          <a:bodyPr wrap="square" rtlCol="0">
            <a:spAutoFit/>
          </a:bodyPr>
          <a:lstStyle/>
          <a:p>
            <a:r>
              <a:rPr lang="es-ES" dirty="0" smtClean="0">
                <a:solidFill>
                  <a:prstClr val="black"/>
                </a:solidFill>
              </a:rPr>
              <a:t>Objetivo: Utilizar estilos embebidos ligados </a:t>
            </a:r>
            <a:r>
              <a:rPr lang="es-ES" dirty="0">
                <a:solidFill>
                  <a:prstClr val="black"/>
                </a:solidFill>
              </a:rPr>
              <a:t>a asignaciones mediante id y </a:t>
            </a:r>
            <a:r>
              <a:rPr lang="es-ES" dirty="0" err="1" smtClean="0">
                <a:solidFill>
                  <a:prstClr val="black"/>
                </a:solidFill>
              </a:rPr>
              <a:t>class</a:t>
            </a:r>
            <a:r>
              <a:rPr lang="es-ES" dirty="0" smtClean="0">
                <a:solidFill>
                  <a:prstClr val="black"/>
                </a:solidFill>
              </a:rPr>
              <a:t>, aplicándolos tanto por su valor semántico como por les formatos que conllevan.</a:t>
            </a:r>
            <a:endParaRPr lang="es-ES" dirty="0">
              <a:solidFill>
                <a:prstClr val="black"/>
              </a:solidFill>
            </a:endParaRPr>
          </a:p>
        </p:txBody>
      </p:sp>
    </p:spTree>
    <p:extLst>
      <p:ext uri="{BB962C8B-B14F-4D97-AF65-F5344CB8AC3E}">
        <p14:creationId xmlns:p14="http://schemas.microsoft.com/office/powerpoint/2010/main" val="564602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smtClean="0"/>
              <a:t>Ejercicio (): resultado</a:t>
            </a:r>
            <a:endParaRPr lang="es-ES" dirty="0"/>
          </a:p>
        </p:txBody>
      </p:sp>
      <p:pic>
        <p:nvPicPr>
          <p:cNvPr id="4" name="Imagen 3"/>
          <p:cNvPicPr>
            <a:picLocks noChangeAspect="1"/>
          </p:cNvPicPr>
          <p:nvPr/>
        </p:nvPicPr>
        <p:blipFill>
          <a:blip r:embed="rId2"/>
          <a:stretch>
            <a:fillRect/>
          </a:stretch>
        </p:blipFill>
        <p:spPr>
          <a:xfrm>
            <a:off x="1749084" y="1371230"/>
            <a:ext cx="6560463" cy="5030787"/>
          </a:xfrm>
          <a:prstGeom prst="rect">
            <a:avLst/>
          </a:prstGeom>
        </p:spPr>
      </p:pic>
    </p:spTree>
    <p:extLst>
      <p:ext uri="{BB962C8B-B14F-4D97-AF65-F5344CB8AC3E}">
        <p14:creationId xmlns:p14="http://schemas.microsoft.com/office/powerpoint/2010/main" val="2032267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Atributos personalizados</a:t>
            </a:r>
            <a:endParaRPr lang="es-ES" dirty="0"/>
          </a:p>
        </p:txBody>
      </p:sp>
      <p:sp>
        <p:nvSpPr>
          <p:cNvPr id="3" name="CuadroTexto 2"/>
          <p:cNvSpPr txBox="1"/>
          <p:nvPr/>
        </p:nvSpPr>
        <p:spPr>
          <a:xfrm>
            <a:off x="1001484" y="1524000"/>
            <a:ext cx="2583543" cy="646331"/>
          </a:xfrm>
          <a:prstGeom prst="rect">
            <a:avLst/>
          </a:prstGeom>
          <a:noFill/>
        </p:spPr>
        <p:txBody>
          <a:bodyPr wrap="square" rtlCol="0">
            <a:spAutoFit/>
          </a:bodyPr>
          <a:lstStyle/>
          <a:p>
            <a:r>
              <a:rPr lang="es-ES" dirty="0" smtClean="0">
                <a:solidFill>
                  <a:prstClr val="black"/>
                </a:solidFill>
              </a:rPr>
              <a:t>Un paso más en el valor semántico de las clases</a:t>
            </a:r>
            <a:endParaRPr lang="es-ES" dirty="0">
              <a:solidFill>
                <a:prstClr val="black"/>
              </a:solidFill>
            </a:endParaRPr>
          </a:p>
        </p:txBody>
      </p:sp>
      <p:sp>
        <p:nvSpPr>
          <p:cNvPr id="4" name="CuadroTexto 3"/>
          <p:cNvSpPr txBox="1"/>
          <p:nvPr/>
        </p:nvSpPr>
        <p:spPr>
          <a:xfrm>
            <a:off x="5021943" y="1524000"/>
            <a:ext cx="2801257" cy="646331"/>
          </a:xfrm>
          <a:prstGeom prst="rect">
            <a:avLst/>
          </a:prstGeom>
          <a:noFill/>
        </p:spPr>
        <p:txBody>
          <a:bodyPr wrap="square" rtlCol="0">
            <a:spAutoFit/>
          </a:bodyPr>
          <a:lstStyle/>
          <a:p>
            <a:r>
              <a:rPr lang="es-ES" dirty="0" smtClean="0">
                <a:solidFill>
                  <a:prstClr val="black"/>
                </a:solidFill>
              </a:rPr>
              <a:t>Definición de atributos personalizados en HTML5</a:t>
            </a:r>
            <a:endParaRPr lang="es-ES" dirty="0">
              <a:solidFill>
                <a:prstClr val="black"/>
              </a:solidFill>
            </a:endParaRPr>
          </a:p>
        </p:txBody>
      </p:sp>
      <p:cxnSp>
        <p:nvCxnSpPr>
          <p:cNvPr id="6" name="Conector recto de flecha 5"/>
          <p:cNvCxnSpPr>
            <a:stCxn id="3" idx="3"/>
            <a:endCxn id="4" idx="1"/>
          </p:cNvCxnSpPr>
          <p:nvPr/>
        </p:nvCxnSpPr>
        <p:spPr>
          <a:xfrm>
            <a:off x="3585027" y="1847166"/>
            <a:ext cx="1436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5021943" y="2367865"/>
            <a:ext cx="3449895" cy="646331"/>
          </a:xfrm>
          <a:prstGeom prst="rect">
            <a:avLst/>
          </a:prstGeom>
          <a:noFill/>
        </p:spPr>
        <p:txBody>
          <a:bodyPr wrap="square" rtlCol="0">
            <a:spAutoFit/>
          </a:bodyPr>
          <a:lstStyle/>
          <a:p>
            <a:r>
              <a:rPr lang="es-ES" dirty="0" smtClean="0">
                <a:solidFill>
                  <a:prstClr val="black"/>
                </a:solidFill>
              </a:rPr>
              <a:t>Se aproxima a la ampliación del  DTD que nos permitiría XML</a:t>
            </a:r>
            <a:endParaRPr lang="es-ES" dirty="0">
              <a:solidFill>
                <a:prstClr val="black"/>
              </a:solidFill>
            </a:endParaRPr>
          </a:p>
        </p:txBody>
      </p:sp>
      <p:sp>
        <p:nvSpPr>
          <p:cNvPr id="8" name="CuadroTexto 7"/>
          <p:cNvSpPr txBox="1"/>
          <p:nvPr/>
        </p:nvSpPr>
        <p:spPr>
          <a:xfrm>
            <a:off x="1118470" y="3284538"/>
            <a:ext cx="3417018" cy="605291"/>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a:bodyPr>
          <a:lstStyle>
            <a:defPPr>
              <a:defRPr lang="es-ES"/>
            </a:defPPr>
            <a:lvl1pPr>
              <a:defRPr sz="2400" b="1"/>
            </a:lvl1pPr>
          </a:lstStyle>
          <a:p>
            <a:r>
              <a:rPr lang="es-ES" dirty="0" smtClean="0">
                <a:solidFill>
                  <a:prstClr val="white"/>
                </a:solidFill>
              </a:rPr>
              <a:t>&lt;etiqueta data-</a:t>
            </a:r>
            <a:r>
              <a:rPr lang="es-ES" dirty="0" err="1" smtClean="0">
                <a:solidFill>
                  <a:prstClr val="white"/>
                </a:solidFill>
              </a:rPr>
              <a:t>miAtributo</a:t>
            </a:r>
            <a:r>
              <a:rPr lang="es-ES" dirty="0" smtClean="0">
                <a:solidFill>
                  <a:prstClr val="white"/>
                </a:solidFill>
              </a:rPr>
              <a:t>&gt;</a:t>
            </a:r>
            <a:endParaRPr lang="es-ES" dirty="0">
              <a:solidFill>
                <a:prstClr val="white"/>
              </a:solidFill>
            </a:endParaRPr>
          </a:p>
        </p:txBody>
      </p:sp>
      <p:sp>
        <p:nvSpPr>
          <p:cNvPr id="9" name="Rectángulo 8"/>
          <p:cNvSpPr/>
          <p:nvPr/>
        </p:nvSpPr>
        <p:spPr>
          <a:xfrm>
            <a:off x="2233961" y="4325284"/>
            <a:ext cx="6190343" cy="646331"/>
          </a:xfrm>
          <a:prstGeom prst="rect">
            <a:avLst/>
          </a:prstGeom>
        </p:spPr>
        <p:txBody>
          <a:bodyPr wrap="square">
            <a:spAutoFit/>
          </a:bodyPr>
          <a:lstStyle/>
          <a:p>
            <a:r>
              <a:rPr lang="es-ES" dirty="0">
                <a:solidFill>
                  <a:prstClr val="black"/>
                </a:solidFill>
              </a:rPr>
              <a:t>cite </a:t>
            </a:r>
            <a:r>
              <a:rPr lang="es-ES" dirty="0" smtClean="0">
                <a:solidFill>
                  <a:prstClr val="black"/>
                </a:solidFill>
              </a:rPr>
              <a:t>data-genero=“</a:t>
            </a:r>
            <a:r>
              <a:rPr lang="es-ES" dirty="0">
                <a:solidFill>
                  <a:prstClr val="black"/>
                </a:solidFill>
              </a:rPr>
              <a:t>novela”&gt; </a:t>
            </a:r>
            <a:r>
              <a:rPr lang="es-ES" i="1" u="sng" dirty="0">
                <a:solidFill>
                  <a:srgbClr val="4472C4">
                    <a:lumMod val="50000"/>
                  </a:srgbClr>
                </a:solidFill>
              </a:rPr>
              <a:t>El Señor De Los Anillos</a:t>
            </a:r>
            <a:r>
              <a:rPr lang="es-ES" dirty="0">
                <a:solidFill>
                  <a:prstClr val="black"/>
                </a:solidFill>
              </a:rPr>
              <a:t>&lt;/cite&gt;</a:t>
            </a:r>
          </a:p>
          <a:p>
            <a:r>
              <a:rPr lang="es-ES" dirty="0">
                <a:solidFill>
                  <a:prstClr val="black"/>
                </a:solidFill>
              </a:rPr>
              <a:t>(&lt;cite </a:t>
            </a:r>
            <a:r>
              <a:rPr lang="es-ES" dirty="0" smtClean="0">
                <a:solidFill>
                  <a:prstClr val="black"/>
                </a:solidFill>
              </a:rPr>
              <a:t>data-idioma=“original</a:t>
            </a:r>
            <a:r>
              <a:rPr lang="es-ES" dirty="0">
                <a:solidFill>
                  <a:prstClr val="black"/>
                </a:solidFill>
              </a:rPr>
              <a:t>” &gt; </a:t>
            </a:r>
            <a:r>
              <a:rPr lang="es-ES" i="1" dirty="0">
                <a:solidFill>
                  <a:prstClr val="black"/>
                </a:solidFill>
              </a:rPr>
              <a:t>The Lord Of The </a:t>
            </a:r>
            <a:r>
              <a:rPr lang="es-ES" i="1" dirty="0" err="1">
                <a:solidFill>
                  <a:prstClr val="black"/>
                </a:solidFill>
              </a:rPr>
              <a:t>Rings</a:t>
            </a:r>
            <a:r>
              <a:rPr lang="es-ES" dirty="0">
                <a:solidFill>
                  <a:prstClr val="black"/>
                </a:solidFill>
              </a:rPr>
              <a:t>&lt;/cite&gt;)</a:t>
            </a:r>
          </a:p>
        </p:txBody>
      </p:sp>
      <p:sp>
        <p:nvSpPr>
          <p:cNvPr id="10" name="CuadroTexto 9"/>
          <p:cNvSpPr txBox="1"/>
          <p:nvPr/>
        </p:nvSpPr>
        <p:spPr>
          <a:xfrm>
            <a:off x="1237252" y="5327200"/>
            <a:ext cx="6364243" cy="369332"/>
          </a:xfrm>
          <a:prstGeom prst="rect">
            <a:avLst/>
          </a:prstGeom>
          <a:noFill/>
        </p:spPr>
        <p:txBody>
          <a:bodyPr wrap="none" rtlCol="0">
            <a:spAutoFit/>
          </a:bodyPr>
          <a:lstStyle/>
          <a:p>
            <a:r>
              <a:rPr lang="es-ES" dirty="0" smtClean="0">
                <a:solidFill>
                  <a:prstClr val="black"/>
                </a:solidFill>
              </a:rPr>
              <a:t>En este caso estaos generando una base de datos a nivel de HTML</a:t>
            </a:r>
            <a:endParaRPr lang="es-ES" dirty="0">
              <a:solidFill>
                <a:prstClr val="black"/>
              </a:solidFill>
            </a:endParaRPr>
          </a:p>
        </p:txBody>
      </p:sp>
    </p:spTree>
    <p:extLst>
      <p:ext uri="{BB962C8B-B14F-4D97-AF65-F5344CB8AC3E}">
        <p14:creationId xmlns:p14="http://schemas.microsoft.com/office/powerpoint/2010/main" val="20717325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5204" y="271341"/>
            <a:ext cx="7886700" cy="818905"/>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Hiperenlaces en HTML5</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4" name="Rectángulo 3"/>
          <p:cNvSpPr/>
          <p:nvPr/>
        </p:nvSpPr>
        <p:spPr>
          <a:xfrm>
            <a:off x="1364753" y="2315133"/>
            <a:ext cx="5772648"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s-ES" sz="2400" b="1" dirty="0" smtClean="0">
                <a:solidFill>
                  <a:prstClr val="white"/>
                </a:solidFill>
              </a:rPr>
              <a:t>&lt;a </a:t>
            </a:r>
            <a:r>
              <a:rPr lang="es-ES" sz="2400" b="1" dirty="0" err="1" smtClean="0">
                <a:solidFill>
                  <a:prstClr val="white"/>
                </a:solidFill>
              </a:rPr>
              <a:t>href</a:t>
            </a:r>
            <a:r>
              <a:rPr lang="es-ES" sz="2400" b="1" dirty="0" smtClean="0">
                <a:solidFill>
                  <a:prstClr val="white"/>
                </a:solidFill>
              </a:rPr>
              <a:t>=“URL"&gt;Elemento "en línea"&lt;/a&gt;</a:t>
            </a:r>
            <a:endParaRPr lang="es-ES" sz="2400" b="1" dirty="0">
              <a:solidFill>
                <a:prstClr val="white"/>
              </a:solidFill>
            </a:endParaRPr>
          </a:p>
        </p:txBody>
      </p:sp>
      <p:sp>
        <p:nvSpPr>
          <p:cNvPr id="6" name="Rectángulo 5"/>
          <p:cNvSpPr/>
          <p:nvPr/>
        </p:nvSpPr>
        <p:spPr>
          <a:xfrm>
            <a:off x="1364753" y="3921466"/>
            <a:ext cx="4542451"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a:solidFill>
                  <a:prstClr val="black"/>
                </a:solidFill>
                <a:latin typeface="Courier New" panose="02070309020205020404" pitchFamily="49" charset="0"/>
                <a:cs typeface="Courier New" panose="02070309020205020404" pitchFamily="49" charset="0"/>
              </a:rPr>
              <a:t>&lt;a </a:t>
            </a:r>
            <a:r>
              <a:rPr lang="es-ES" sz="1400" dirty="0" err="1">
                <a:solidFill>
                  <a:prstClr val="black"/>
                </a:solidFill>
                <a:latin typeface="Courier New" panose="02070309020205020404" pitchFamily="49" charset="0"/>
                <a:cs typeface="Courier New" panose="02070309020205020404" pitchFamily="49" charset="0"/>
              </a:rPr>
              <a:t>href</a:t>
            </a:r>
            <a:r>
              <a:rPr lang="es-ES" sz="1400" dirty="0">
                <a:solidFill>
                  <a:prstClr val="black"/>
                </a:solidFill>
                <a:latin typeface="Courier New" panose="02070309020205020404" pitchFamily="49" charset="0"/>
                <a:cs typeface="Courier New" panose="02070309020205020404" pitchFamily="49" charset="0"/>
              </a:rPr>
              <a:t>="http://www.microsoft.com</a:t>
            </a:r>
            <a:r>
              <a:rPr lang="es-ES" sz="1400" dirty="0" smtClean="0">
                <a:solidFill>
                  <a:prstClr val="black"/>
                </a:solidFill>
                <a:latin typeface="Courier New" panose="02070309020205020404" pitchFamily="49" charset="0"/>
                <a:cs typeface="Courier New" panose="02070309020205020404" pitchFamily="49" charset="0"/>
              </a:rPr>
              <a:t>"&gt;</a:t>
            </a:r>
            <a:br>
              <a:rPr lang="es-ES" sz="1400" dirty="0" smtClean="0">
                <a:solidFill>
                  <a:prstClr val="black"/>
                </a:solidFill>
                <a:latin typeface="Courier New" panose="02070309020205020404" pitchFamily="49" charset="0"/>
                <a:cs typeface="Courier New" panose="02070309020205020404" pitchFamily="49" charset="0"/>
              </a:rPr>
            </a:br>
            <a:r>
              <a:rPr lang="es-ES" sz="1400" dirty="0" smtClean="0">
                <a:solidFill>
                  <a:prstClr val="black"/>
                </a:solidFill>
                <a:latin typeface="Courier New" panose="02070309020205020404" pitchFamily="49" charset="0"/>
                <a:cs typeface="Courier New" panose="02070309020205020404" pitchFamily="49" charset="0"/>
              </a:rPr>
              <a:t>&lt;p&gt;Microsoft es la empresa…&lt;/p&gt;&lt;/a&gt;</a:t>
            </a:r>
            <a:endParaRPr lang="es-ES" sz="1400" dirty="0">
              <a:solidFill>
                <a:prstClr val="black"/>
              </a:solidFill>
              <a:latin typeface="Courier New" panose="02070309020205020404" pitchFamily="49" charset="0"/>
              <a:cs typeface="Courier New" panose="02070309020205020404" pitchFamily="49" charset="0"/>
            </a:endParaRPr>
          </a:p>
        </p:txBody>
      </p:sp>
      <p:sp>
        <p:nvSpPr>
          <p:cNvPr id="33" name="Rectángulo 32"/>
          <p:cNvSpPr/>
          <p:nvPr/>
        </p:nvSpPr>
        <p:spPr>
          <a:xfrm>
            <a:off x="1025022" y="1253304"/>
            <a:ext cx="7343029" cy="646331"/>
          </a:xfrm>
          <a:prstGeom prst="rect">
            <a:avLst/>
          </a:prstGeom>
        </p:spPr>
        <p:txBody>
          <a:bodyPr wrap="square">
            <a:spAutoFit/>
          </a:bodyPr>
          <a:lstStyle/>
          <a:p>
            <a:r>
              <a:rPr lang="es-ES" dirty="0" smtClean="0">
                <a:solidFill>
                  <a:prstClr val="black"/>
                </a:solidFill>
              </a:rPr>
              <a:t>El contenido de la etiqueta &lt;a&gt; puede ser un elemento </a:t>
            </a:r>
            <a:r>
              <a:rPr lang="en-US" i="1" dirty="0" smtClean="0">
                <a:solidFill>
                  <a:prstClr val="black"/>
                </a:solidFill>
              </a:rPr>
              <a:t>inline</a:t>
            </a:r>
            <a:r>
              <a:rPr lang="es-ES" dirty="0" smtClean="0">
                <a:solidFill>
                  <a:prstClr val="black"/>
                </a:solidFill>
              </a:rPr>
              <a:t> o un bloque (opción no permitida en versiones previas de HTML5</a:t>
            </a:r>
            <a:endParaRPr lang="es-ES" dirty="0">
              <a:solidFill>
                <a:prstClr val="black"/>
              </a:solidFill>
            </a:endParaRPr>
          </a:p>
        </p:txBody>
      </p:sp>
      <p:sp>
        <p:nvSpPr>
          <p:cNvPr id="12" name="Rectángulo 11"/>
          <p:cNvSpPr/>
          <p:nvPr/>
        </p:nvSpPr>
        <p:spPr>
          <a:xfrm>
            <a:off x="6293650" y="4603699"/>
            <a:ext cx="1687502" cy="1477328"/>
          </a:xfrm>
          <a:prstGeom prst="rect">
            <a:avLst/>
          </a:prstGeom>
        </p:spPr>
        <p:txBody>
          <a:bodyPr wrap="square">
            <a:spAutoFit/>
          </a:bodyPr>
          <a:lstStyle/>
          <a:p>
            <a:pPr marL="285750" indent="-285750">
              <a:buFont typeface="Arial" panose="020B0604020202020204" pitchFamily="34" charset="0"/>
              <a:buChar char="•"/>
            </a:pPr>
            <a:r>
              <a:rPr lang="es-ES" dirty="0" err="1" smtClean="0">
                <a:solidFill>
                  <a:prstClr val="black"/>
                </a:solidFill>
              </a:rPr>
              <a:t>charset</a:t>
            </a:r>
            <a:endParaRPr lang="es-ES" dirty="0" smtClean="0">
              <a:solidFill>
                <a:prstClr val="black"/>
              </a:solidFill>
            </a:endParaRPr>
          </a:p>
          <a:p>
            <a:pPr marL="285750" indent="-285750">
              <a:buFont typeface="Arial" panose="020B0604020202020204" pitchFamily="34" charset="0"/>
              <a:buChar char="•"/>
            </a:pPr>
            <a:r>
              <a:rPr lang="es-ES" dirty="0" err="1" smtClean="0">
                <a:solidFill>
                  <a:prstClr val="black"/>
                </a:solidFill>
              </a:rPr>
              <a:t>coords</a:t>
            </a:r>
            <a:endParaRPr lang="es-ES" dirty="0" smtClean="0">
              <a:solidFill>
                <a:prstClr val="black"/>
              </a:solidFill>
            </a:endParaRPr>
          </a:p>
          <a:p>
            <a:pPr marL="285750" indent="-285750">
              <a:buFont typeface="Arial" panose="020B0604020202020204" pitchFamily="34" charset="0"/>
              <a:buChar char="•"/>
            </a:pPr>
            <a:r>
              <a:rPr lang="es-ES" dirty="0" err="1" smtClean="0">
                <a:solidFill>
                  <a:prstClr val="black"/>
                </a:solidFill>
              </a:rPr>
              <a:t>name</a:t>
            </a:r>
            <a:endParaRPr lang="es-ES" dirty="0" smtClean="0">
              <a:solidFill>
                <a:prstClr val="black"/>
              </a:solidFill>
            </a:endParaRPr>
          </a:p>
          <a:p>
            <a:pPr marL="285750" indent="-285750">
              <a:buFont typeface="Arial" panose="020B0604020202020204" pitchFamily="34" charset="0"/>
              <a:buChar char="•"/>
            </a:pPr>
            <a:r>
              <a:rPr lang="es-ES" dirty="0" err="1" smtClean="0">
                <a:solidFill>
                  <a:prstClr val="black"/>
                </a:solidFill>
              </a:rPr>
              <a:t>rev</a:t>
            </a:r>
            <a:endParaRPr lang="es-ES" dirty="0" smtClean="0">
              <a:solidFill>
                <a:prstClr val="black"/>
              </a:solidFill>
            </a:endParaRPr>
          </a:p>
          <a:p>
            <a:pPr marL="285750" indent="-285750">
              <a:buFont typeface="Arial" panose="020B0604020202020204" pitchFamily="34" charset="0"/>
              <a:buChar char="•"/>
            </a:pPr>
            <a:r>
              <a:rPr lang="es-ES" dirty="0" err="1" smtClean="0">
                <a:solidFill>
                  <a:prstClr val="black"/>
                </a:solidFill>
              </a:rPr>
              <a:t>shape</a:t>
            </a:r>
            <a:endParaRPr lang="es-ES" dirty="0">
              <a:solidFill>
                <a:prstClr val="black"/>
              </a:solidFill>
            </a:endParaRPr>
          </a:p>
        </p:txBody>
      </p:sp>
      <p:sp>
        <p:nvSpPr>
          <p:cNvPr id="17" name="Rectángulo 16"/>
          <p:cNvSpPr/>
          <p:nvPr/>
        </p:nvSpPr>
        <p:spPr>
          <a:xfrm>
            <a:off x="1364753" y="2931455"/>
            <a:ext cx="5772648"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s-ES" sz="2400" b="1" dirty="0" smtClean="0">
                <a:solidFill>
                  <a:prstClr val="white"/>
                </a:solidFill>
              </a:rPr>
              <a:t>&lt;a </a:t>
            </a:r>
            <a:r>
              <a:rPr lang="es-ES" sz="2400" b="1" dirty="0" err="1" smtClean="0">
                <a:solidFill>
                  <a:prstClr val="white"/>
                </a:solidFill>
              </a:rPr>
              <a:t>href</a:t>
            </a:r>
            <a:r>
              <a:rPr lang="es-ES" sz="2400" b="1" dirty="0" smtClean="0">
                <a:solidFill>
                  <a:prstClr val="white"/>
                </a:solidFill>
              </a:rPr>
              <a:t>=“URL"&gt;Elemento "</a:t>
            </a:r>
            <a:r>
              <a:rPr lang="es-ES" sz="2400" b="1" dirty="0">
                <a:solidFill>
                  <a:prstClr val="white"/>
                </a:solidFill>
              </a:rPr>
              <a:t>en bloque"</a:t>
            </a:r>
            <a:r>
              <a:rPr lang="es-ES" sz="2400" b="1" dirty="0" smtClean="0">
                <a:solidFill>
                  <a:prstClr val="white"/>
                </a:solidFill>
              </a:rPr>
              <a:t>&lt;/a&gt;</a:t>
            </a:r>
            <a:endParaRPr lang="es-ES" sz="2400" b="1" dirty="0">
              <a:solidFill>
                <a:prstClr val="white"/>
              </a:solidFill>
            </a:endParaRPr>
          </a:p>
        </p:txBody>
      </p:sp>
      <p:sp>
        <p:nvSpPr>
          <p:cNvPr id="14" name="Rectángulo 13"/>
          <p:cNvSpPr/>
          <p:nvPr/>
        </p:nvSpPr>
        <p:spPr>
          <a:xfrm>
            <a:off x="1317731" y="5157697"/>
            <a:ext cx="3766480" cy="369332"/>
          </a:xfrm>
          <a:prstGeom prst="rect">
            <a:avLst/>
          </a:prstGeom>
        </p:spPr>
        <p:txBody>
          <a:bodyPr wrap="none">
            <a:spAutoFit/>
          </a:bodyPr>
          <a:lstStyle/>
          <a:p>
            <a:r>
              <a:rPr lang="es-ES" dirty="0">
                <a:solidFill>
                  <a:prstClr val="black"/>
                </a:solidFill>
              </a:rPr>
              <a:t>Atributos, descontinuados en </a:t>
            </a:r>
            <a:r>
              <a:rPr lang="es-ES" dirty="0" smtClean="0">
                <a:solidFill>
                  <a:prstClr val="black"/>
                </a:solidFill>
              </a:rPr>
              <a:t>HTML5 </a:t>
            </a:r>
            <a:endParaRPr lang="es-ES" dirty="0">
              <a:solidFill>
                <a:prstClr val="black"/>
              </a:solidFill>
            </a:endParaRPr>
          </a:p>
        </p:txBody>
      </p:sp>
      <p:cxnSp>
        <p:nvCxnSpPr>
          <p:cNvPr id="18" name="Conector recto de flecha 17"/>
          <p:cNvCxnSpPr>
            <a:stCxn id="14" idx="3"/>
            <a:endCxn id="12" idx="1"/>
          </p:cNvCxnSpPr>
          <p:nvPr/>
        </p:nvCxnSpPr>
        <p:spPr>
          <a:xfrm>
            <a:off x="5084211" y="5342363"/>
            <a:ext cx="12094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58076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Audio y Video en HTML5</a:t>
            </a:r>
            <a:endParaRPr lang="es-ES" dirty="0"/>
          </a:p>
        </p:txBody>
      </p:sp>
      <p:sp>
        <p:nvSpPr>
          <p:cNvPr id="3" name="CuadroTexto 2"/>
          <p:cNvSpPr txBox="1"/>
          <p:nvPr/>
        </p:nvSpPr>
        <p:spPr>
          <a:xfrm>
            <a:off x="1084420" y="1752730"/>
            <a:ext cx="3629776" cy="707886"/>
          </a:xfrm>
          <a:prstGeom prst="rect">
            <a:avLst/>
          </a:prstGeom>
          <a:noFill/>
        </p:spPr>
        <p:txBody>
          <a:bodyPr wrap="none" rtlCol="0">
            <a:spAutoFit/>
          </a:bodyPr>
          <a:lstStyle/>
          <a:p>
            <a:r>
              <a:rPr lang="es-ES" sz="2000" dirty="0" smtClean="0">
                <a:solidFill>
                  <a:prstClr val="black"/>
                </a:solidFill>
              </a:rPr>
              <a:t>Nuevas </a:t>
            </a:r>
            <a:r>
              <a:rPr lang="es-ES" sz="2000" b="1" dirty="0" smtClean="0">
                <a:solidFill>
                  <a:prstClr val="black"/>
                </a:solidFill>
              </a:rPr>
              <a:t>etiquetas</a:t>
            </a:r>
            <a:r>
              <a:rPr lang="es-ES" sz="2000" dirty="0" smtClean="0">
                <a:solidFill>
                  <a:prstClr val="black"/>
                </a:solidFill>
              </a:rPr>
              <a:t> AUDIO y VIDEO</a:t>
            </a:r>
          </a:p>
          <a:p>
            <a:r>
              <a:rPr lang="es-ES" sz="2000" dirty="0" smtClean="0">
                <a:solidFill>
                  <a:prstClr val="black"/>
                </a:solidFill>
              </a:rPr>
              <a:t>Nuevas </a:t>
            </a:r>
            <a:r>
              <a:rPr lang="es-ES" sz="2000" b="1" dirty="0" smtClean="0">
                <a:solidFill>
                  <a:prstClr val="black"/>
                </a:solidFill>
              </a:rPr>
              <a:t>APIS</a:t>
            </a:r>
            <a:r>
              <a:rPr lang="es-ES" sz="2000" dirty="0" smtClean="0">
                <a:solidFill>
                  <a:prstClr val="black"/>
                </a:solidFill>
              </a:rPr>
              <a:t> correspondientes</a:t>
            </a:r>
            <a:endParaRPr lang="es-ES" sz="2000" dirty="0">
              <a:solidFill>
                <a:prstClr val="black"/>
              </a:solidFill>
            </a:endParaRPr>
          </a:p>
        </p:txBody>
      </p:sp>
      <p:pic>
        <p:nvPicPr>
          <p:cNvPr id="39938" name="Picture 2" descr="http://vishub.org/pictures/4128.jpe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57738" y="1361159"/>
            <a:ext cx="1964363" cy="2198914"/>
          </a:xfrm>
          <a:prstGeom prst="rect">
            <a:avLst/>
          </a:prstGeom>
          <a:noFill/>
          <a:extLst>
            <a:ext uri="{909E8E84-426E-40DD-AFC4-6F175D3DCCD1}">
              <a14:hiddenFill xmlns:a14="http://schemas.microsoft.com/office/drawing/2010/main">
                <a:solidFill>
                  <a:srgbClr val="FFFFFF"/>
                </a:solidFill>
              </a14:hiddenFill>
            </a:ext>
          </a:extLst>
        </p:spPr>
      </p:pic>
      <p:pic>
        <p:nvPicPr>
          <p:cNvPr id="39940" name="Picture 4" descr="https://developer.apple.com/library/safari/documentation/AudioVideo/Conceptual/Using_HTML5_Audio_Video/art/HTML5_video.jpg"/>
          <p:cNvPicPr>
            <a:picLocks noChangeAspect="1" noChangeArrowheads="1"/>
          </p:cNvPicPr>
          <p:nvPr/>
        </p:nvPicPr>
        <p:blipFill rotWithShape="1">
          <a:blip r:embed="rId3">
            <a:extLst>
              <a:ext uri="{28A0092B-C50C-407E-A947-70E740481C1C}">
                <a14:useLocalDpi xmlns:a14="http://schemas.microsoft.com/office/drawing/2010/main" val="0"/>
              </a:ext>
            </a:extLst>
          </a:blip>
          <a:srcRect l="9557" t="13268" r="8689" b="14222"/>
          <a:stretch/>
        </p:blipFill>
        <p:spPr bwMode="auto">
          <a:xfrm>
            <a:off x="1084420" y="2950377"/>
            <a:ext cx="4905829" cy="2859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81554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p:cNvSpPr txBox="1"/>
          <p:nvPr/>
        </p:nvSpPr>
        <p:spPr>
          <a:xfrm>
            <a:off x="2698601" y="1539408"/>
            <a:ext cx="5327869" cy="369332"/>
          </a:xfrm>
          <a:prstGeom prst="rect">
            <a:avLst/>
          </a:prstGeom>
          <a:noFill/>
        </p:spPr>
        <p:txBody>
          <a:bodyPr wrap="none" rtlCol="0">
            <a:spAutoFit/>
          </a:bodyPr>
          <a:lstStyle/>
          <a:p>
            <a:r>
              <a:rPr lang="es-ES" b="1" dirty="0" smtClean="0">
                <a:solidFill>
                  <a:prstClr val="black"/>
                </a:solidFill>
              </a:rPr>
              <a:t>&lt;video </a:t>
            </a:r>
            <a:r>
              <a:rPr lang="es-ES" b="1" dirty="0" err="1" smtClean="0">
                <a:solidFill>
                  <a:prstClr val="black"/>
                </a:solidFill>
              </a:rPr>
              <a:t>src</a:t>
            </a:r>
            <a:r>
              <a:rPr lang="es-ES" b="1" dirty="0" smtClean="0">
                <a:solidFill>
                  <a:prstClr val="black"/>
                </a:solidFill>
              </a:rPr>
              <a:t>=“fichero de video”&gt;</a:t>
            </a:r>
            <a:r>
              <a:rPr lang="es-ES" dirty="0" smtClean="0">
                <a:solidFill>
                  <a:prstClr val="black"/>
                </a:solidFill>
              </a:rPr>
              <a:t>Texto alternativo</a:t>
            </a:r>
            <a:r>
              <a:rPr lang="es-ES" b="1" dirty="0" smtClean="0">
                <a:solidFill>
                  <a:prstClr val="black"/>
                </a:solidFill>
              </a:rPr>
              <a:t>&lt;/video&gt; </a:t>
            </a:r>
            <a:endParaRPr lang="es-ES" b="1" dirty="0">
              <a:solidFill>
                <a:prstClr val="black"/>
              </a:solidFill>
            </a:endParaRPr>
          </a:p>
        </p:txBody>
      </p:sp>
      <p:pic>
        <p:nvPicPr>
          <p:cNvPr id="6" name="Imagen 5"/>
          <p:cNvPicPr>
            <a:picLocks noChangeAspect="1"/>
          </p:cNvPicPr>
          <p:nvPr/>
        </p:nvPicPr>
        <p:blipFill>
          <a:blip r:embed="rId3"/>
          <a:stretch>
            <a:fillRect/>
          </a:stretch>
        </p:blipFill>
        <p:spPr>
          <a:xfrm>
            <a:off x="7679446" y="404312"/>
            <a:ext cx="694048" cy="685034"/>
          </a:xfrm>
          <a:prstGeom prst="rect">
            <a:avLst/>
          </a:prstGeom>
        </p:spPr>
      </p:pic>
      <p:sp>
        <p:nvSpPr>
          <p:cNvPr id="7" name="CuadroTexto 6"/>
          <p:cNvSpPr txBox="1"/>
          <p:nvPr/>
        </p:nvSpPr>
        <p:spPr>
          <a:xfrm>
            <a:off x="642961" y="2200934"/>
            <a:ext cx="1039772" cy="369332"/>
          </a:xfrm>
          <a:prstGeom prst="rect">
            <a:avLst/>
          </a:prstGeom>
          <a:noFill/>
        </p:spPr>
        <p:txBody>
          <a:bodyPr wrap="none" rtlCol="0">
            <a:spAutoFit/>
          </a:bodyPr>
          <a:lstStyle/>
          <a:p>
            <a:r>
              <a:rPr lang="es-ES" dirty="0" smtClean="0">
                <a:solidFill>
                  <a:prstClr val="black"/>
                </a:solidFill>
              </a:rPr>
              <a:t>Atributos</a:t>
            </a:r>
            <a:endParaRPr lang="es-ES" dirty="0">
              <a:solidFill>
                <a:prstClr val="black"/>
              </a:solidFill>
            </a:endParaRPr>
          </a:p>
        </p:txBody>
      </p:sp>
      <p:sp>
        <p:nvSpPr>
          <p:cNvPr id="10" name="CuadroTexto 9"/>
          <p:cNvSpPr txBox="1"/>
          <p:nvPr/>
        </p:nvSpPr>
        <p:spPr>
          <a:xfrm>
            <a:off x="2013857" y="5697371"/>
            <a:ext cx="968214" cy="369332"/>
          </a:xfrm>
          <a:prstGeom prst="rect">
            <a:avLst/>
          </a:prstGeom>
          <a:noFill/>
        </p:spPr>
        <p:txBody>
          <a:bodyPr wrap="none" rtlCol="0">
            <a:spAutoFit/>
          </a:bodyPr>
          <a:lstStyle/>
          <a:p>
            <a:r>
              <a:rPr lang="es-ES" b="1" dirty="0" err="1" smtClean="0">
                <a:solidFill>
                  <a:prstClr val="black"/>
                </a:solidFill>
              </a:rPr>
              <a:t>autoplay</a:t>
            </a:r>
            <a:endParaRPr lang="es-ES" b="1" dirty="0">
              <a:solidFill>
                <a:prstClr val="black"/>
              </a:solidFill>
            </a:endParaRPr>
          </a:p>
        </p:txBody>
      </p:sp>
      <p:cxnSp>
        <p:nvCxnSpPr>
          <p:cNvPr id="12" name="Conector recto de flecha 11"/>
          <p:cNvCxnSpPr>
            <a:stCxn id="4" idx="3"/>
            <a:endCxn id="27" idx="1"/>
          </p:cNvCxnSpPr>
          <p:nvPr/>
        </p:nvCxnSpPr>
        <p:spPr>
          <a:xfrm>
            <a:off x="2786184" y="2510542"/>
            <a:ext cx="783652" cy="93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6230039" y="2931789"/>
            <a:ext cx="1900410" cy="2031325"/>
          </a:xfrm>
          <a:prstGeom prst="rect">
            <a:avLst/>
          </a:prstGeom>
        </p:spPr>
        <p:txBody>
          <a:bodyPr wrap="square">
            <a:spAutoFit/>
          </a:bodyPr>
          <a:lstStyle/>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s-ES" dirty="0">
              <a:solidFill>
                <a:prstClr val="black"/>
              </a:solidFill>
            </a:endParaRPr>
          </a:p>
        </p:txBody>
      </p:sp>
      <p:sp>
        <p:nvSpPr>
          <p:cNvPr id="3" name="Rectángulo 2"/>
          <p:cNvSpPr/>
          <p:nvPr/>
        </p:nvSpPr>
        <p:spPr>
          <a:xfrm>
            <a:off x="2013857" y="3264515"/>
            <a:ext cx="930704" cy="369332"/>
          </a:xfrm>
          <a:prstGeom prst="rect">
            <a:avLst/>
          </a:prstGeom>
        </p:spPr>
        <p:txBody>
          <a:bodyPr wrap="none">
            <a:spAutoFit/>
          </a:bodyPr>
          <a:lstStyle/>
          <a:p>
            <a:r>
              <a:rPr lang="en-US" b="1" dirty="0">
                <a:solidFill>
                  <a:prstClr val="black"/>
                </a:solidFill>
              </a:rPr>
              <a:t>controls</a:t>
            </a:r>
            <a:endParaRPr lang="es-ES" b="1" dirty="0">
              <a:solidFill>
                <a:prstClr val="black"/>
              </a:solidFill>
            </a:endParaRPr>
          </a:p>
        </p:txBody>
      </p:sp>
      <p:sp>
        <p:nvSpPr>
          <p:cNvPr id="4" name="Rectángulo 3"/>
          <p:cNvSpPr/>
          <p:nvPr/>
        </p:nvSpPr>
        <p:spPr>
          <a:xfrm>
            <a:off x="2013857" y="2325876"/>
            <a:ext cx="772327" cy="369332"/>
          </a:xfrm>
          <a:prstGeom prst="rect">
            <a:avLst/>
          </a:prstGeom>
        </p:spPr>
        <p:txBody>
          <a:bodyPr wrap="none">
            <a:spAutoFit/>
          </a:bodyPr>
          <a:lstStyle/>
          <a:p>
            <a:r>
              <a:rPr lang="en-US" b="1" dirty="0">
                <a:solidFill>
                  <a:prstClr val="black"/>
                </a:solidFill>
              </a:rPr>
              <a:t>height</a:t>
            </a:r>
            <a:endParaRPr lang="es-ES" b="1" dirty="0">
              <a:solidFill>
                <a:prstClr val="black"/>
              </a:solidFill>
            </a:endParaRPr>
          </a:p>
        </p:txBody>
      </p:sp>
      <p:sp>
        <p:nvSpPr>
          <p:cNvPr id="5" name="Rectángulo 4"/>
          <p:cNvSpPr/>
          <p:nvPr/>
        </p:nvSpPr>
        <p:spPr>
          <a:xfrm>
            <a:off x="2013857" y="5311847"/>
            <a:ext cx="596638" cy="369332"/>
          </a:xfrm>
          <a:prstGeom prst="rect">
            <a:avLst/>
          </a:prstGeom>
        </p:spPr>
        <p:txBody>
          <a:bodyPr wrap="none">
            <a:spAutoFit/>
          </a:bodyPr>
          <a:lstStyle/>
          <a:p>
            <a:r>
              <a:rPr lang="en-US" b="1" dirty="0">
                <a:solidFill>
                  <a:prstClr val="black"/>
                </a:solidFill>
              </a:rPr>
              <a:t>loop</a:t>
            </a:r>
          </a:p>
        </p:txBody>
      </p:sp>
      <p:sp>
        <p:nvSpPr>
          <p:cNvPr id="19" name="Rectángulo 18"/>
          <p:cNvSpPr/>
          <p:nvPr/>
        </p:nvSpPr>
        <p:spPr>
          <a:xfrm>
            <a:off x="2013857" y="3753548"/>
            <a:ext cx="896207" cy="369332"/>
          </a:xfrm>
          <a:prstGeom prst="rect">
            <a:avLst/>
          </a:prstGeom>
        </p:spPr>
        <p:txBody>
          <a:bodyPr wrap="none">
            <a:spAutoFit/>
          </a:bodyPr>
          <a:lstStyle/>
          <a:p>
            <a:r>
              <a:rPr lang="en-US" b="1" dirty="0">
                <a:solidFill>
                  <a:prstClr val="black"/>
                </a:solidFill>
              </a:rPr>
              <a:t>preload</a:t>
            </a:r>
          </a:p>
        </p:txBody>
      </p:sp>
      <p:sp>
        <p:nvSpPr>
          <p:cNvPr id="20" name="Rectángulo 19"/>
          <p:cNvSpPr/>
          <p:nvPr/>
        </p:nvSpPr>
        <p:spPr>
          <a:xfrm>
            <a:off x="2013857" y="2717335"/>
            <a:ext cx="713657" cy="369332"/>
          </a:xfrm>
          <a:prstGeom prst="rect">
            <a:avLst/>
          </a:prstGeom>
        </p:spPr>
        <p:txBody>
          <a:bodyPr wrap="none">
            <a:spAutoFit/>
          </a:bodyPr>
          <a:lstStyle/>
          <a:p>
            <a:r>
              <a:rPr lang="en-US" b="1" dirty="0">
                <a:solidFill>
                  <a:prstClr val="black"/>
                </a:solidFill>
              </a:rPr>
              <a:t>width</a:t>
            </a:r>
            <a:endParaRPr lang="es-ES" b="1" dirty="0">
              <a:solidFill>
                <a:prstClr val="black"/>
              </a:solidFill>
            </a:endParaRPr>
          </a:p>
        </p:txBody>
      </p:sp>
      <p:cxnSp>
        <p:nvCxnSpPr>
          <p:cNvPr id="26" name="Conector recto de flecha 25"/>
          <p:cNvCxnSpPr>
            <a:stCxn id="20" idx="3"/>
            <a:endCxn id="27" idx="1"/>
          </p:cNvCxnSpPr>
          <p:nvPr/>
        </p:nvCxnSpPr>
        <p:spPr>
          <a:xfrm flipV="1">
            <a:off x="2727514" y="2604387"/>
            <a:ext cx="842322" cy="297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uadroTexto 26"/>
          <p:cNvSpPr txBox="1"/>
          <p:nvPr/>
        </p:nvSpPr>
        <p:spPr>
          <a:xfrm>
            <a:off x="3569836" y="2419721"/>
            <a:ext cx="1090555" cy="369332"/>
          </a:xfrm>
          <a:prstGeom prst="rect">
            <a:avLst/>
          </a:prstGeom>
          <a:noFill/>
        </p:spPr>
        <p:txBody>
          <a:bodyPr wrap="none" rtlCol="0">
            <a:spAutoFit/>
          </a:bodyPr>
          <a:lstStyle/>
          <a:p>
            <a:r>
              <a:rPr lang="es-ES" dirty="0" err="1" smtClean="0">
                <a:solidFill>
                  <a:prstClr val="black"/>
                </a:solidFill>
              </a:rPr>
              <a:t>pixels</a:t>
            </a:r>
            <a:r>
              <a:rPr lang="es-ES" dirty="0" smtClean="0">
                <a:solidFill>
                  <a:prstClr val="black"/>
                </a:solidFill>
              </a:rPr>
              <a:t> o %</a:t>
            </a:r>
            <a:endParaRPr lang="es-ES" dirty="0">
              <a:solidFill>
                <a:prstClr val="black"/>
              </a:solidFill>
            </a:endParaRPr>
          </a:p>
        </p:txBody>
      </p:sp>
      <p:sp>
        <p:nvSpPr>
          <p:cNvPr id="32" name="Rectángulo 31"/>
          <p:cNvSpPr/>
          <p:nvPr/>
        </p:nvSpPr>
        <p:spPr>
          <a:xfrm>
            <a:off x="4115114" y="5809442"/>
            <a:ext cx="4063230"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&lt;video </a:t>
            </a:r>
            <a:r>
              <a:rPr lang="es-ES" sz="1400" dirty="0" err="1">
                <a:solidFill>
                  <a:prstClr val="black"/>
                </a:solidFill>
                <a:latin typeface="Courier New" panose="02070309020205020404" pitchFamily="49" charset="0"/>
                <a:cs typeface="Courier New" panose="02070309020205020404" pitchFamily="49" charset="0"/>
              </a:rPr>
              <a:t>src</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myvideo.ogv</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preload</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autoplay</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loop</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controls</a:t>
            </a:r>
            <a:r>
              <a:rPr lang="es-ES" sz="1400" dirty="0">
                <a:solidFill>
                  <a:prstClr val="black"/>
                </a:solidFill>
                <a:latin typeface="Courier New" panose="02070309020205020404" pitchFamily="49" charset="0"/>
                <a:cs typeface="Courier New" panose="02070309020205020404" pitchFamily="49" charset="0"/>
              </a:rPr>
              <a:t>&gt;&lt;/video&gt;</a:t>
            </a:r>
          </a:p>
        </p:txBody>
      </p:sp>
      <p:sp>
        <p:nvSpPr>
          <p:cNvPr id="34" name="CuadroTexto 33"/>
          <p:cNvSpPr txBox="1"/>
          <p:nvPr/>
        </p:nvSpPr>
        <p:spPr>
          <a:xfrm>
            <a:off x="3569836" y="2984088"/>
            <a:ext cx="3957700" cy="646331"/>
          </a:xfrm>
          <a:prstGeom prst="rect">
            <a:avLst/>
          </a:prstGeom>
          <a:noFill/>
        </p:spPr>
        <p:txBody>
          <a:bodyPr wrap="square" rtlCol="0">
            <a:spAutoFit/>
          </a:bodyPr>
          <a:lstStyle/>
          <a:p>
            <a:r>
              <a:rPr lang="es-ES" dirty="0" smtClean="0">
                <a:solidFill>
                  <a:prstClr val="black"/>
                </a:solidFill>
              </a:rPr>
              <a:t>al darle control al usuario es un elemento recomendable</a:t>
            </a:r>
            <a:endParaRPr lang="es-ES" dirty="0">
              <a:solidFill>
                <a:prstClr val="black"/>
              </a:solidFill>
            </a:endParaRPr>
          </a:p>
        </p:txBody>
      </p:sp>
      <p:cxnSp>
        <p:nvCxnSpPr>
          <p:cNvPr id="38" name="Conector recto de flecha 37"/>
          <p:cNvCxnSpPr>
            <a:stCxn id="3" idx="3"/>
            <a:endCxn id="34" idx="1"/>
          </p:cNvCxnSpPr>
          <p:nvPr/>
        </p:nvCxnSpPr>
        <p:spPr>
          <a:xfrm flipV="1">
            <a:off x="2944561" y="3307254"/>
            <a:ext cx="625275" cy="14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CuadroTexto 38"/>
          <p:cNvSpPr txBox="1"/>
          <p:nvPr/>
        </p:nvSpPr>
        <p:spPr>
          <a:xfrm>
            <a:off x="3783696" y="3790269"/>
            <a:ext cx="4892686" cy="369332"/>
          </a:xfrm>
          <a:prstGeom prst="rect">
            <a:avLst/>
          </a:prstGeom>
          <a:noFill/>
        </p:spPr>
        <p:txBody>
          <a:bodyPr wrap="none" rtlCol="0">
            <a:spAutoFit/>
          </a:bodyPr>
          <a:lstStyle/>
          <a:p>
            <a:r>
              <a:rPr lang="es-ES" dirty="0" smtClean="0">
                <a:solidFill>
                  <a:prstClr val="black"/>
                </a:solidFill>
              </a:rPr>
              <a:t>sólo si el video es un elemento central de la página</a:t>
            </a:r>
            <a:endParaRPr lang="es-ES" dirty="0">
              <a:solidFill>
                <a:prstClr val="black"/>
              </a:solidFill>
            </a:endParaRPr>
          </a:p>
        </p:txBody>
      </p:sp>
      <p:cxnSp>
        <p:nvCxnSpPr>
          <p:cNvPr id="41" name="Conector recto de flecha 40"/>
          <p:cNvCxnSpPr>
            <a:stCxn id="19" idx="3"/>
            <a:endCxn id="39" idx="1"/>
          </p:cNvCxnSpPr>
          <p:nvPr/>
        </p:nvCxnSpPr>
        <p:spPr>
          <a:xfrm>
            <a:off x="2910064" y="3938214"/>
            <a:ext cx="873632" cy="36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CuadroTexto 41"/>
          <p:cNvSpPr txBox="1"/>
          <p:nvPr/>
        </p:nvSpPr>
        <p:spPr>
          <a:xfrm>
            <a:off x="3923061" y="4802001"/>
            <a:ext cx="4217304" cy="646331"/>
          </a:xfrm>
          <a:prstGeom prst="rect">
            <a:avLst/>
          </a:prstGeom>
          <a:noFill/>
        </p:spPr>
        <p:txBody>
          <a:bodyPr wrap="square" rtlCol="0">
            <a:spAutoFit/>
          </a:bodyPr>
          <a:lstStyle/>
          <a:p>
            <a:r>
              <a:rPr lang="es-ES" dirty="0" smtClean="0">
                <a:solidFill>
                  <a:prstClr val="black"/>
                </a:solidFill>
              </a:rPr>
              <a:t>son acciones que el usuario no controla: pueden resultar molestas</a:t>
            </a:r>
            <a:endParaRPr lang="es-ES" dirty="0">
              <a:solidFill>
                <a:prstClr val="black"/>
              </a:solidFill>
            </a:endParaRPr>
          </a:p>
        </p:txBody>
      </p:sp>
      <p:cxnSp>
        <p:nvCxnSpPr>
          <p:cNvPr id="44" name="Conector recto de flecha 43"/>
          <p:cNvCxnSpPr>
            <a:stCxn id="10" idx="3"/>
            <a:endCxn id="42" idx="1"/>
          </p:cNvCxnSpPr>
          <p:nvPr/>
        </p:nvCxnSpPr>
        <p:spPr>
          <a:xfrm flipV="1">
            <a:off x="2982071" y="5125167"/>
            <a:ext cx="940990" cy="756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p:cNvCxnSpPr>
            <a:stCxn id="5" idx="3"/>
            <a:endCxn id="42" idx="1"/>
          </p:cNvCxnSpPr>
          <p:nvPr/>
        </p:nvCxnSpPr>
        <p:spPr>
          <a:xfrm flipV="1">
            <a:off x="2610495" y="5125167"/>
            <a:ext cx="1312566" cy="371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ángulo 23"/>
          <p:cNvSpPr/>
          <p:nvPr/>
        </p:nvSpPr>
        <p:spPr>
          <a:xfrm>
            <a:off x="752610" y="1452065"/>
            <a:ext cx="1261247"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s-ES" sz="2400" b="1" dirty="0" smtClean="0">
                <a:solidFill>
                  <a:prstClr val="white"/>
                </a:solidFill>
              </a:rPr>
              <a:t>&lt;video&gt;</a:t>
            </a:r>
            <a:endParaRPr lang="es-ES" sz="2400" b="1" dirty="0">
              <a:solidFill>
                <a:prstClr val="white"/>
              </a:solidFill>
            </a:endParaRPr>
          </a:p>
        </p:txBody>
      </p:sp>
      <p:sp>
        <p:nvSpPr>
          <p:cNvPr id="36" name="Rectángulo 35"/>
          <p:cNvSpPr/>
          <p:nvPr/>
        </p:nvSpPr>
        <p:spPr>
          <a:xfrm>
            <a:off x="2013857" y="4242581"/>
            <a:ext cx="767903" cy="369332"/>
          </a:xfrm>
          <a:prstGeom prst="rect">
            <a:avLst/>
          </a:prstGeom>
        </p:spPr>
        <p:txBody>
          <a:bodyPr wrap="none">
            <a:spAutoFit/>
          </a:bodyPr>
          <a:lstStyle/>
          <a:p>
            <a:r>
              <a:rPr lang="en-US" b="1" dirty="0" smtClean="0">
                <a:solidFill>
                  <a:prstClr val="black"/>
                </a:solidFill>
              </a:rPr>
              <a:t>poster</a:t>
            </a:r>
            <a:endParaRPr lang="en-US" b="1" dirty="0">
              <a:solidFill>
                <a:prstClr val="black"/>
              </a:solidFill>
            </a:endParaRPr>
          </a:p>
        </p:txBody>
      </p:sp>
      <p:sp>
        <p:nvSpPr>
          <p:cNvPr id="37" name="Rectángulo 36"/>
          <p:cNvSpPr/>
          <p:nvPr/>
        </p:nvSpPr>
        <p:spPr>
          <a:xfrm>
            <a:off x="2013857" y="4731613"/>
            <a:ext cx="781945" cy="369332"/>
          </a:xfrm>
          <a:prstGeom prst="rect">
            <a:avLst/>
          </a:prstGeom>
        </p:spPr>
        <p:txBody>
          <a:bodyPr wrap="none">
            <a:spAutoFit/>
          </a:bodyPr>
          <a:lstStyle/>
          <a:p>
            <a:r>
              <a:rPr lang="en-US" b="1" dirty="0" smtClean="0">
                <a:solidFill>
                  <a:prstClr val="black"/>
                </a:solidFill>
              </a:rPr>
              <a:t>muted</a:t>
            </a:r>
            <a:endParaRPr lang="en-US" b="1" dirty="0">
              <a:solidFill>
                <a:prstClr val="black"/>
              </a:solidFill>
            </a:endParaRPr>
          </a:p>
        </p:txBody>
      </p:sp>
      <p:sp>
        <p:nvSpPr>
          <p:cNvPr id="29" name="CuadroTexto 28"/>
          <p:cNvSpPr txBox="1"/>
          <p:nvPr/>
        </p:nvSpPr>
        <p:spPr>
          <a:xfrm>
            <a:off x="3783696" y="4336045"/>
            <a:ext cx="3319242" cy="369332"/>
          </a:xfrm>
          <a:prstGeom prst="rect">
            <a:avLst/>
          </a:prstGeom>
          <a:noFill/>
        </p:spPr>
        <p:txBody>
          <a:bodyPr wrap="none" rtlCol="0">
            <a:spAutoFit/>
          </a:bodyPr>
          <a:lstStyle/>
          <a:p>
            <a:r>
              <a:rPr lang="es-ES" dirty="0" smtClean="0">
                <a:solidFill>
                  <a:prstClr val="black"/>
                </a:solidFill>
              </a:rPr>
              <a:t>imagen mientras se carga el vídeo</a:t>
            </a:r>
            <a:endParaRPr lang="es-ES" dirty="0">
              <a:solidFill>
                <a:prstClr val="black"/>
              </a:solidFill>
            </a:endParaRPr>
          </a:p>
        </p:txBody>
      </p:sp>
      <p:cxnSp>
        <p:nvCxnSpPr>
          <p:cNvPr id="31" name="Conector recto de flecha 30"/>
          <p:cNvCxnSpPr>
            <a:stCxn id="36" idx="3"/>
            <a:endCxn id="29" idx="1"/>
          </p:cNvCxnSpPr>
          <p:nvPr/>
        </p:nvCxnSpPr>
        <p:spPr>
          <a:xfrm>
            <a:off x="2781760" y="4427247"/>
            <a:ext cx="1001936" cy="93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ítulo 7"/>
          <p:cNvSpPr>
            <a:spLocks noGrp="1"/>
          </p:cNvSpPr>
          <p:nvPr>
            <p:ph type="title"/>
          </p:nvPr>
        </p:nvSpPr>
        <p:spPr>
          <a:xfrm>
            <a:off x="628650" y="365127"/>
            <a:ext cx="6898886" cy="638174"/>
          </a:xfrm>
        </p:spPr>
        <p:txBody>
          <a:bodyPr>
            <a:normAutofit/>
          </a:bodyPr>
          <a:lstStyle/>
          <a:p>
            <a:pPr algn="ctr"/>
            <a:r>
              <a:rPr lang="es-ES" dirty="0"/>
              <a:t>La etiqueta &lt;video&gt; (1</a:t>
            </a:r>
            <a:r>
              <a:rPr lang="es-ES" dirty="0" smtClean="0"/>
              <a:t>)</a:t>
            </a:r>
            <a:endParaRPr lang="es-ES" dirty="0"/>
          </a:p>
        </p:txBody>
      </p:sp>
    </p:spTree>
    <p:extLst>
      <p:ext uri="{BB962C8B-B14F-4D97-AF65-F5344CB8AC3E}">
        <p14:creationId xmlns:p14="http://schemas.microsoft.com/office/powerpoint/2010/main" val="4066451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p:cNvSpPr txBox="1"/>
          <p:nvPr/>
        </p:nvSpPr>
        <p:spPr>
          <a:xfrm>
            <a:off x="939231" y="2937210"/>
            <a:ext cx="5575694" cy="2585323"/>
          </a:xfrm>
          <a:prstGeom prst="rect">
            <a:avLst/>
          </a:prstGeom>
          <a:noFill/>
        </p:spPr>
        <p:txBody>
          <a:bodyPr wrap="none" rtlCol="0">
            <a:spAutoFit/>
          </a:bodyPr>
          <a:lstStyle/>
          <a:p>
            <a:pPr>
              <a:tabLst>
                <a:tab pos="363538" algn="l"/>
              </a:tabLst>
            </a:pPr>
            <a:r>
              <a:rPr lang="es-ES" b="1" dirty="0" smtClean="0">
                <a:solidFill>
                  <a:prstClr val="black"/>
                </a:solidFill>
              </a:rPr>
              <a:t>&lt;video&gt;</a:t>
            </a:r>
          </a:p>
          <a:p>
            <a:pPr>
              <a:tabLst>
                <a:tab pos="363538" algn="l"/>
              </a:tabLst>
            </a:pPr>
            <a:r>
              <a:rPr lang="es-ES" b="1" dirty="0" smtClean="0">
                <a:solidFill>
                  <a:prstClr val="black"/>
                </a:solidFill>
              </a:rPr>
              <a:t>	&lt;</a:t>
            </a:r>
            <a:r>
              <a:rPr lang="es-ES" b="1" dirty="0" err="1" smtClean="0">
                <a:solidFill>
                  <a:prstClr val="black"/>
                </a:solidFill>
              </a:rPr>
              <a:t>source</a:t>
            </a:r>
            <a:r>
              <a:rPr lang="es-ES" b="1" dirty="0" smtClean="0">
                <a:solidFill>
                  <a:prstClr val="black"/>
                </a:solidFill>
              </a:rPr>
              <a:t> </a:t>
            </a:r>
            <a:r>
              <a:rPr lang="es-ES" b="1" dirty="0" err="1" smtClean="0">
                <a:solidFill>
                  <a:prstClr val="black"/>
                </a:solidFill>
              </a:rPr>
              <a:t>src</a:t>
            </a:r>
            <a:r>
              <a:rPr lang="es-ES" b="1" dirty="0" smtClean="0">
                <a:solidFill>
                  <a:prstClr val="black"/>
                </a:solidFill>
              </a:rPr>
              <a:t>=“</a:t>
            </a:r>
            <a:r>
              <a:rPr lang="es-ES" b="1" dirty="0">
                <a:solidFill>
                  <a:prstClr val="black"/>
                </a:solidFill>
              </a:rPr>
              <a:t>fichero de video</a:t>
            </a:r>
            <a:r>
              <a:rPr lang="es-ES" b="1" dirty="0" smtClean="0">
                <a:solidFill>
                  <a:prstClr val="black"/>
                </a:solidFill>
              </a:rPr>
              <a:t>” </a:t>
            </a:r>
            <a:r>
              <a:rPr lang="es-ES" b="1" dirty="0" err="1" smtClean="0">
                <a:solidFill>
                  <a:prstClr val="black"/>
                </a:solidFill>
              </a:rPr>
              <a:t>type</a:t>
            </a:r>
            <a:r>
              <a:rPr lang="es-ES" b="1" dirty="0" smtClean="0">
                <a:solidFill>
                  <a:prstClr val="black"/>
                </a:solidFill>
              </a:rPr>
              <a:t>=“</a:t>
            </a:r>
            <a:r>
              <a:rPr lang="es-ES" dirty="0" smtClean="0">
                <a:solidFill>
                  <a:prstClr val="black"/>
                </a:solidFill>
              </a:rPr>
              <a:t>video/mp4</a:t>
            </a:r>
            <a:r>
              <a:rPr lang="es-ES" b="1" dirty="0" smtClean="0">
                <a:solidFill>
                  <a:prstClr val="black"/>
                </a:solidFill>
              </a:rPr>
              <a:t>”&gt;</a:t>
            </a:r>
          </a:p>
          <a:p>
            <a:pPr>
              <a:tabLst>
                <a:tab pos="363538" algn="l"/>
              </a:tabLst>
            </a:pPr>
            <a:r>
              <a:rPr lang="es-ES" b="1" dirty="0" smtClean="0">
                <a:solidFill>
                  <a:prstClr val="black"/>
                </a:solidFill>
              </a:rPr>
              <a:t>	&lt;</a:t>
            </a:r>
            <a:r>
              <a:rPr lang="es-ES" b="1" dirty="0" err="1">
                <a:solidFill>
                  <a:prstClr val="black"/>
                </a:solidFill>
              </a:rPr>
              <a:t>source</a:t>
            </a:r>
            <a:r>
              <a:rPr lang="es-ES" b="1" dirty="0">
                <a:solidFill>
                  <a:prstClr val="black"/>
                </a:solidFill>
              </a:rPr>
              <a:t> </a:t>
            </a:r>
            <a:r>
              <a:rPr lang="es-ES" b="1" dirty="0" err="1">
                <a:solidFill>
                  <a:prstClr val="black"/>
                </a:solidFill>
              </a:rPr>
              <a:t>src</a:t>
            </a:r>
            <a:r>
              <a:rPr lang="es-ES" b="1" dirty="0">
                <a:solidFill>
                  <a:prstClr val="black"/>
                </a:solidFill>
              </a:rPr>
              <a:t>=“fichero de video” </a:t>
            </a:r>
            <a:r>
              <a:rPr lang="es-ES" b="1" dirty="0" err="1">
                <a:solidFill>
                  <a:prstClr val="black"/>
                </a:solidFill>
              </a:rPr>
              <a:t>type</a:t>
            </a:r>
            <a:r>
              <a:rPr lang="es-ES" b="1" dirty="0" smtClean="0">
                <a:solidFill>
                  <a:prstClr val="black"/>
                </a:solidFill>
              </a:rPr>
              <a:t>=“</a:t>
            </a:r>
            <a:r>
              <a:rPr lang="es-ES" dirty="0" smtClean="0">
                <a:solidFill>
                  <a:prstClr val="black"/>
                </a:solidFill>
              </a:rPr>
              <a:t>video/</a:t>
            </a:r>
            <a:r>
              <a:rPr lang="es-ES" dirty="0" err="1" smtClean="0">
                <a:solidFill>
                  <a:prstClr val="black"/>
                </a:solidFill>
              </a:rPr>
              <a:t>webm</a:t>
            </a:r>
            <a:r>
              <a:rPr lang="es-ES" b="1" dirty="0" smtClean="0">
                <a:solidFill>
                  <a:prstClr val="black"/>
                </a:solidFill>
              </a:rPr>
              <a:t>”&gt;</a:t>
            </a:r>
            <a:endParaRPr lang="es-ES" b="1" dirty="0">
              <a:solidFill>
                <a:prstClr val="black"/>
              </a:solidFill>
            </a:endParaRPr>
          </a:p>
          <a:p>
            <a:pPr>
              <a:tabLst>
                <a:tab pos="363538" algn="l"/>
              </a:tabLst>
            </a:pPr>
            <a:r>
              <a:rPr lang="es-ES" b="1" dirty="0">
                <a:solidFill>
                  <a:prstClr val="black"/>
                </a:solidFill>
              </a:rPr>
              <a:t>	&lt;</a:t>
            </a:r>
            <a:r>
              <a:rPr lang="es-ES" b="1" dirty="0" err="1">
                <a:solidFill>
                  <a:prstClr val="black"/>
                </a:solidFill>
              </a:rPr>
              <a:t>source</a:t>
            </a:r>
            <a:r>
              <a:rPr lang="es-ES" b="1" dirty="0">
                <a:solidFill>
                  <a:prstClr val="black"/>
                </a:solidFill>
              </a:rPr>
              <a:t> </a:t>
            </a:r>
            <a:r>
              <a:rPr lang="es-ES" b="1" dirty="0" err="1">
                <a:solidFill>
                  <a:prstClr val="black"/>
                </a:solidFill>
              </a:rPr>
              <a:t>src</a:t>
            </a:r>
            <a:r>
              <a:rPr lang="es-ES" b="1" dirty="0">
                <a:solidFill>
                  <a:prstClr val="black"/>
                </a:solidFill>
              </a:rPr>
              <a:t>=“fichero de video” </a:t>
            </a:r>
            <a:r>
              <a:rPr lang="es-ES" b="1" dirty="0" err="1">
                <a:solidFill>
                  <a:prstClr val="black"/>
                </a:solidFill>
              </a:rPr>
              <a:t>type</a:t>
            </a:r>
            <a:r>
              <a:rPr lang="es-ES" b="1" dirty="0">
                <a:solidFill>
                  <a:prstClr val="black"/>
                </a:solidFill>
              </a:rPr>
              <a:t>=“</a:t>
            </a:r>
            <a:r>
              <a:rPr lang="es-ES" dirty="0">
                <a:solidFill>
                  <a:prstClr val="black"/>
                </a:solidFill>
              </a:rPr>
              <a:t>video/</a:t>
            </a:r>
            <a:r>
              <a:rPr lang="es-ES" dirty="0" err="1">
                <a:solidFill>
                  <a:prstClr val="black"/>
                </a:solidFill>
              </a:rPr>
              <a:t>ogg</a:t>
            </a:r>
            <a:r>
              <a:rPr lang="es-ES" b="1" dirty="0">
                <a:solidFill>
                  <a:prstClr val="black"/>
                </a:solidFill>
              </a:rPr>
              <a:t>”&gt;</a:t>
            </a:r>
          </a:p>
          <a:p>
            <a:pPr>
              <a:tabLst>
                <a:tab pos="363538" algn="l"/>
              </a:tabLst>
            </a:pPr>
            <a:r>
              <a:rPr lang="es-ES" b="1" dirty="0" smtClean="0">
                <a:solidFill>
                  <a:prstClr val="black"/>
                </a:solidFill>
              </a:rPr>
              <a:t>	</a:t>
            </a:r>
            <a:endParaRPr lang="es-ES" b="1" dirty="0">
              <a:solidFill>
                <a:prstClr val="black"/>
              </a:solidFill>
            </a:endParaRPr>
          </a:p>
          <a:p>
            <a:pPr>
              <a:tabLst>
                <a:tab pos="363538" algn="l"/>
              </a:tabLst>
            </a:pPr>
            <a:r>
              <a:rPr lang="es-ES" b="1" dirty="0" smtClean="0">
                <a:solidFill>
                  <a:prstClr val="black"/>
                </a:solidFill>
              </a:rPr>
              <a:t>	&lt;</a:t>
            </a:r>
            <a:r>
              <a:rPr lang="es-ES" b="1" dirty="0" err="1" smtClean="0">
                <a:solidFill>
                  <a:prstClr val="black"/>
                </a:solidFill>
              </a:rPr>
              <a:t>object</a:t>
            </a:r>
            <a:r>
              <a:rPr lang="es-ES" b="1" dirty="0" smtClean="0">
                <a:solidFill>
                  <a:prstClr val="black"/>
                </a:solidFill>
              </a:rPr>
              <a:t> …&gt;&lt;/</a:t>
            </a:r>
            <a:r>
              <a:rPr lang="es-ES" b="1" dirty="0" err="1" smtClean="0">
                <a:solidFill>
                  <a:prstClr val="black"/>
                </a:solidFill>
              </a:rPr>
              <a:t>object</a:t>
            </a:r>
            <a:r>
              <a:rPr lang="es-ES" b="1" dirty="0" smtClean="0">
                <a:solidFill>
                  <a:prstClr val="black"/>
                </a:solidFill>
              </a:rPr>
              <a:t>&gt;</a:t>
            </a:r>
          </a:p>
          <a:p>
            <a:pPr>
              <a:tabLst>
                <a:tab pos="363538" algn="l"/>
              </a:tabLst>
            </a:pPr>
            <a:endParaRPr lang="es-ES" b="1" dirty="0" smtClean="0">
              <a:solidFill>
                <a:prstClr val="black"/>
              </a:solidFill>
            </a:endParaRPr>
          </a:p>
          <a:p>
            <a:pPr>
              <a:tabLst>
                <a:tab pos="363538" algn="l"/>
              </a:tabLst>
            </a:pPr>
            <a:r>
              <a:rPr lang="es-ES" b="1" dirty="0">
                <a:solidFill>
                  <a:prstClr val="black"/>
                </a:solidFill>
              </a:rPr>
              <a:t>	</a:t>
            </a:r>
            <a:r>
              <a:rPr lang="es-ES" dirty="0">
                <a:solidFill>
                  <a:prstClr val="black"/>
                </a:solidFill>
              </a:rPr>
              <a:t> Texto alternativo</a:t>
            </a:r>
            <a:endParaRPr lang="es-ES" b="1" dirty="0">
              <a:solidFill>
                <a:prstClr val="black"/>
              </a:solidFill>
            </a:endParaRPr>
          </a:p>
          <a:p>
            <a:pPr>
              <a:tabLst>
                <a:tab pos="363538" algn="l"/>
              </a:tabLst>
            </a:pPr>
            <a:r>
              <a:rPr lang="es-ES" b="1" dirty="0" smtClean="0">
                <a:solidFill>
                  <a:prstClr val="black"/>
                </a:solidFill>
              </a:rPr>
              <a:t>&lt;/video&gt; </a:t>
            </a:r>
            <a:endParaRPr lang="es-ES" b="1" dirty="0">
              <a:solidFill>
                <a:prstClr val="black"/>
              </a:solidFill>
            </a:endParaRPr>
          </a:p>
        </p:txBody>
      </p:sp>
      <p:pic>
        <p:nvPicPr>
          <p:cNvPr id="6" name="Imagen 5"/>
          <p:cNvPicPr>
            <a:picLocks noChangeAspect="1"/>
          </p:cNvPicPr>
          <p:nvPr/>
        </p:nvPicPr>
        <p:blipFill>
          <a:blip r:embed="rId3"/>
          <a:stretch>
            <a:fillRect/>
          </a:stretch>
        </p:blipFill>
        <p:spPr>
          <a:xfrm>
            <a:off x="7679446" y="404312"/>
            <a:ext cx="694048" cy="685034"/>
          </a:xfrm>
          <a:prstGeom prst="rect">
            <a:avLst/>
          </a:prstGeom>
        </p:spPr>
      </p:pic>
      <p:sp>
        <p:nvSpPr>
          <p:cNvPr id="7" name="CuadroTexto 6"/>
          <p:cNvSpPr txBox="1"/>
          <p:nvPr/>
        </p:nvSpPr>
        <p:spPr>
          <a:xfrm>
            <a:off x="2984313" y="1542033"/>
            <a:ext cx="4863319" cy="369332"/>
          </a:xfrm>
          <a:prstGeom prst="rect">
            <a:avLst/>
          </a:prstGeom>
          <a:noFill/>
        </p:spPr>
        <p:txBody>
          <a:bodyPr wrap="none" rtlCol="0">
            <a:spAutoFit/>
          </a:bodyPr>
          <a:lstStyle/>
          <a:p>
            <a:r>
              <a:rPr lang="es-ES" dirty="0" smtClean="0">
                <a:solidFill>
                  <a:prstClr val="black"/>
                </a:solidFill>
              </a:rPr>
              <a:t>Múltiples fuentes combinando &lt;video&gt; y &lt;</a:t>
            </a:r>
            <a:r>
              <a:rPr lang="es-ES" dirty="0" err="1" smtClean="0">
                <a:solidFill>
                  <a:prstClr val="black"/>
                </a:solidFill>
              </a:rPr>
              <a:t>source</a:t>
            </a:r>
            <a:r>
              <a:rPr lang="es-ES" dirty="0" smtClean="0">
                <a:solidFill>
                  <a:prstClr val="black"/>
                </a:solidFill>
              </a:rPr>
              <a:t>&gt;</a:t>
            </a:r>
            <a:endParaRPr lang="es-ES" dirty="0">
              <a:solidFill>
                <a:prstClr val="black"/>
              </a:solidFill>
            </a:endParaRPr>
          </a:p>
        </p:txBody>
      </p:sp>
      <p:sp>
        <p:nvSpPr>
          <p:cNvPr id="10" name="Rectángulo 9"/>
          <p:cNvSpPr/>
          <p:nvPr/>
        </p:nvSpPr>
        <p:spPr>
          <a:xfrm>
            <a:off x="752610" y="1452065"/>
            <a:ext cx="1489847"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s-ES" sz="2400" b="1" dirty="0" smtClean="0">
                <a:solidFill>
                  <a:prstClr val="white"/>
                </a:solidFill>
              </a:rPr>
              <a:t>&lt;</a:t>
            </a:r>
            <a:r>
              <a:rPr lang="es-ES" sz="2400" b="1" dirty="0" err="1" smtClean="0">
                <a:solidFill>
                  <a:prstClr val="white"/>
                </a:solidFill>
              </a:rPr>
              <a:t>source</a:t>
            </a:r>
            <a:r>
              <a:rPr lang="es-ES" sz="2400" b="1" dirty="0" smtClean="0">
                <a:solidFill>
                  <a:prstClr val="white"/>
                </a:solidFill>
              </a:rPr>
              <a:t>&gt;</a:t>
            </a:r>
            <a:endParaRPr lang="es-ES" sz="2400" b="1" dirty="0">
              <a:solidFill>
                <a:prstClr val="white"/>
              </a:solidFill>
            </a:endParaRPr>
          </a:p>
        </p:txBody>
      </p:sp>
      <p:sp>
        <p:nvSpPr>
          <p:cNvPr id="3" name="CuadroTexto 2"/>
          <p:cNvSpPr txBox="1"/>
          <p:nvPr/>
        </p:nvSpPr>
        <p:spPr>
          <a:xfrm>
            <a:off x="4230579" y="4421663"/>
            <a:ext cx="4142915" cy="20313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smtClean="0">
                <a:solidFill>
                  <a:prstClr val="white"/>
                </a:solidFill>
              </a:rPr>
              <a:t>Se suministran las tres posibles fuentes de video. Solo se presentara la primera que el navegador pueda renderizar.</a:t>
            </a:r>
          </a:p>
          <a:p>
            <a:r>
              <a:rPr lang="es-ES" dirty="0" smtClean="0">
                <a:solidFill>
                  <a:prstClr val="white"/>
                </a:solidFill>
              </a:rPr>
              <a:t>Se puede añadir la etiqueta </a:t>
            </a:r>
            <a:r>
              <a:rPr lang="es-ES" dirty="0" err="1" smtClean="0">
                <a:solidFill>
                  <a:prstClr val="white"/>
                </a:solidFill>
              </a:rPr>
              <a:t>object</a:t>
            </a:r>
            <a:r>
              <a:rPr lang="es-ES" dirty="0" smtClean="0">
                <a:solidFill>
                  <a:prstClr val="white"/>
                </a:solidFill>
              </a:rPr>
              <a:t> con la forma previa de incluir vídeo. Sólo se ejecutara en los navegadores que no soporten HTML5</a:t>
            </a:r>
            <a:endParaRPr lang="es-ES" dirty="0">
              <a:solidFill>
                <a:prstClr val="white"/>
              </a:solidFill>
            </a:endParaRPr>
          </a:p>
        </p:txBody>
      </p:sp>
      <p:sp>
        <p:nvSpPr>
          <p:cNvPr id="4" name="CuadroTexto 3"/>
          <p:cNvSpPr txBox="1"/>
          <p:nvPr/>
        </p:nvSpPr>
        <p:spPr>
          <a:xfrm>
            <a:off x="1414244" y="2239622"/>
            <a:ext cx="1021755" cy="369332"/>
          </a:xfrm>
          <a:prstGeom prst="rect">
            <a:avLst/>
          </a:prstGeom>
          <a:noFill/>
        </p:spPr>
        <p:txBody>
          <a:bodyPr wrap="none" rtlCol="0">
            <a:spAutoFit/>
          </a:bodyPr>
          <a:lstStyle/>
          <a:p>
            <a:r>
              <a:rPr lang="es-ES" dirty="0" smtClean="0">
                <a:solidFill>
                  <a:prstClr val="black"/>
                </a:solidFill>
              </a:rPr>
              <a:t>atributos</a:t>
            </a:r>
            <a:endParaRPr lang="es-ES" dirty="0">
              <a:solidFill>
                <a:prstClr val="black"/>
              </a:solidFill>
            </a:endParaRPr>
          </a:p>
        </p:txBody>
      </p:sp>
      <p:sp>
        <p:nvSpPr>
          <p:cNvPr id="5" name="CuadroTexto 4"/>
          <p:cNvSpPr txBox="1"/>
          <p:nvPr/>
        </p:nvSpPr>
        <p:spPr>
          <a:xfrm>
            <a:off x="2686795" y="2120530"/>
            <a:ext cx="448969" cy="369332"/>
          </a:xfrm>
          <a:prstGeom prst="rect">
            <a:avLst/>
          </a:prstGeom>
          <a:noFill/>
        </p:spPr>
        <p:txBody>
          <a:bodyPr wrap="none" rtlCol="0">
            <a:spAutoFit/>
          </a:bodyPr>
          <a:lstStyle/>
          <a:p>
            <a:r>
              <a:rPr lang="es-ES" b="1" dirty="0" err="1" smtClean="0">
                <a:solidFill>
                  <a:prstClr val="black"/>
                </a:solidFill>
              </a:rPr>
              <a:t>src</a:t>
            </a:r>
            <a:endParaRPr lang="es-ES" b="1" dirty="0">
              <a:solidFill>
                <a:prstClr val="black"/>
              </a:solidFill>
            </a:endParaRPr>
          </a:p>
        </p:txBody>
      </p:sp>
      <p:sp>
        <p:nvSpPr>
          <p:cNvPr id="8" name="CuadroTexto 7"/>
          <p:cNvSpPr txBox="1"/>
          <p:nvPr/>
        </p:nvSpPr>
        <p:spPr>
          <a:xfrm>
            <a:off x="2686795" y="2408346"/>
            <a:ext cx="595035" cy="369332"/>
          </a:xfrm>
          <a:prstGeom prst="rect">
            <a:avLst/>
          </a:prstGeom>
          <a:noFill/>
        </p:spPr>
        <p:txBody>
          <a:bodyPr wrap="none" rtlCol="0">
            <a:spAutoFit/>
          </a:bodyPr>
          <a:lstStyle/>
          <a:p>
            <a:r>
              <a:rPr lang="es-ES" b="1" dirty="0" err="1" smtClean="0">
                <a:solidFill>
                  <a:prstClr val="black"/>
                </a:solidFill>
              </a:rPr>
              <a:t>type</a:t>
            </a:r>
            <a:endParaRPr lang="es-ES" b="1" dirty="0">
              <a:solidFill>
                <a:prstClr val="black"/>
              </a:solidFill>
            </a:endParaRPr>
          </a:p>
        </p:txBody>
      </p:sp>
      <p:sp>
        <p:nvSpPr>
          <p:cNvPr id="2" name="Título 1"/>
          <p:cNvSpPr>
            <a:spLocks noGrp="1"/>
          </p:cNvSpPr>
          <p:nvPr>
            <p:ph type="title"/>
          </p:nvPr>
        </p:nvSpPr>
        <p:spPr>
          <a:xfrm>
            <a:off x="628650" y="365127"/>
            <a:ext cx="6932210" cy="638174"/>
          </a:xfrm>
        </p:spPr>
        <p:txBody>
          <a:bodyPr>
            <a:normAutofit/>
          </a:bodyPr>
          <a:lstStyle/>
          <a:p>
            <a:pPr algn="ctr"/>
            <a:r>
              <a:rPr lang="es-ES" dirty="0"/>
              <a:t>La etiqueta &lt;video&gt; (2</a:t>
            </a:r>
            <a:r>
              <a:rPr lang="es-ES" dirty="0" smtClean="0"/>
              <a:t>)</a:t>
            </a:r>
            <a:endParaRPr lang="es-ES" dirty="0"/>
          </a:p>
        </p:txBody>
      </p:sp>
    </p:spTree>
    <p:extLst>
      <p:ext uri="{BB962C8B-B14F-4D97-AF65-F5344CB8AC3E}">
        <p14:creationId xmlns:p14="http://schemas.microsoft.com/office/powerpoint/2010/main" val="496816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Video y </a:t>
            </a:r>
            <a:r>
              <a:rPr lang="es-ES" dirty="0" err="1"/>
              <a:t>Mmedia</a:t>
            </a:r>
            <a:r>
              <a:rPr lang="es-ES" dirty="0"/>
              <a:t> en HTML5: ejemplos</a:t>
            </a:r>
          </a:p>
        </p:txBody>
      </p:sp>
      <p:sp>
        <p:nvSpPr>
          <p:cNvPr id="5" name="Rectángulo 4"/>
          <p:cNvSpPr/>
          <p:nvPr/>
        </p:nvSpPr>
        <p:spPr>
          <a:xfrm>
            <a:off x="1907928" y="1658715"/>
            <a:ext cx="4063230" cy="523220"/>
          </a:xfrm>
          <a:prstGeom prst="rect">
            <a:avLst/>
          </a:prstGeom>
          <a:gradFill rotWithShape="1">
            <a:gsLst>
              <a:gs pos="0">
                <a:srgbClr val="E6B729">
                  <a:tint val="64000"/>
                  <a:lumMod val="118000"/>
                </a:srgbClr>
              </a:gs>
              <a:gs pos="100000">
                <a:srgbClr val="E6B729">
                  <a:tint val="92000"/>
                  <a:alpha val="100000"/>
                  <a:lumMod val="110000"/>
                </a:srgbClr>
              </a:gs>
            </a:gsLst>
            <a:lin ang="5400000" scaled="0"/>
          </a:gradFill>
          <a:ln w="9525" cap="rnd" cmpd="sng" algn="ctr">
            <a:solidFill>
              <a:srgbClr val="E6B729"/>
            </a:solidFill>
            <a:prstDash val="solid"/>
          </a:ln>
          <a:effectLst/>
        </p:spPr>
        <p:txBody>
          <a:bodyPr wrap="square">
            <a:spAutoFit/>
          </a:bodyPr>
          <a:lstStyle/>
          <a:p>
            <a:pPr>
              <a:tabLst>
                <a:tab pos="536575" algn="l"/>
              </a:tabLst>
              <a:defRPr/>
            </a:pPr>
            <a:r>
              <a:rPr lang="es-ES" sz="1400" kern="0" dirty="0" smtClean="0">
                <a:solidFill>
                  <a:prstClr val="black"/>
                </a:solidFill>
                <a:latin typeface="Courier New" panose="02070309020205020404" pitchFamily="49" charset="0"/>
                <a:cs typeface="Courier New" panose="02070309020205020404" pitchFamily="49" charset="0"/>
              </a:rPr>
              <a:t>&lt;video </a:t>
            </a:r>
            <a:r>
              <a:rPr lang="es-ES" sz="1400" kern="0" dirty="0" err="1" smtClean="0">
                <a:solidFill>
                  <a:prstClr val="black"/>
                </a:solidFill>
                <a:latin typeface="Courier New" panose="02070309020205020404" pitchFamily="49" charset="0"/>
                <a:cs typeface="Courier New" panose="02070309020205020404" pitchFamily="49" charset="0"/>
              </a:rPr>
              <a:t>src</a:t>
            </a:r>
            <a:r>
              <a:rPr lang="es-ES" sz="1400" kern="0" dirty="0" smtClean="0">
                <a:solidFill>
                  <a:prstClr val="black"/>
                </a:solidFill>
                <a:latin typeface="Courier New" panose="02070309020205020404" pitchFamily="49" charset="0"/>
                <a:cs typeface="Courier New" panose="02070309020205020404" pitchFamily="49" charset="0"/>
              </a:rPr>
              <a:t>="</a:t>
            </a:r>
            <a:r>
              <a:rPr lang="es-ES" sz="1400" kern="0" dirty="0" err="1" smtClean="0">
                <a:solidFill>
                  <a:prstClr val="black"/>
                </a:solidFill>
                <a:latin typeface="Courier New" panose="02070309020205020404" pitchFamily="49" charset="0"/>
                <a:cs typeface="Courier New" panose="02070309020205020404" pitchFamily="49" charset="0"/>
              </a:rPr>
              <a:t>myvideo.ogv</a:t>
            </a:r>
            <a:r>
              <a:rPr lang="es-ES" sz="1400" kern="0" dirty="0" smtClean="0">
                <a:solidFill>
                  <a:prstClr val="black"/>
                </a:solidFill>
                <a:latin typeface="Courier New" panose="02070309020205020404" pitchFamily="49" charset="0"/>
                <a:cs typeface="Courier New" panose="02070309020205020404" pitchFamily="49" charset="0"/>
              </a:rPr>
              <a:t>" </a:t>
            </a:r>
            <a:r>
              <a:rPr lang="es-ES" sz="1400" kern="0" dirty="0" err="1" smtClean="0">
                <a:solidFill>
                  <a:prstClr val="black"/>
                </a:solidFill>
                <a:latin typeface="Courier New" panose="02070309020205020404" pitchFamily="49" charset="0"/>
                <a:cs typeface="Courier New" panose="02070309020205020404" pitchFamily="49" charset="0"/>
              </a:rPr>
              <a:t>preload</a:t>
            </a:r>
            <a:r>
              <a:rPr lang="es-ES" sz="1400" kern="0" dirty="0" smtClean="0">
                <a:solidFill>
                  <a:prstClr val="black"/>
                </a:solidFill>
                <a:latin typeface="Courier New" panose="02070309020205020404" pitchFamily="49" charset="0"/>
                <a:cs typeface="Courier New" panose="02070309020205020404" pitchFamily="49" charset="0"/>
              </a:rPr>
              <a:t> </a:t>
            </a:r>
            <a:r>
              <a:rPr lang="es-ES" sz="1400" kern="0" dirty="0" err="1" smtClean="0">
                <a:solidFill>
                  <a:prstClr val="black"/>
                </a:solidFill>
                <a:latin typeface="Courier New" panose="02070309020205020404" pitchFamily="49" charset="0"/>
                <a:cs typeface="Courier New" panose="02070309020205020404" pitchFamily="49" charset="0"/>
              </a:rPr>
              <a:t>autoplay</a:t>
            </a:r>
            <a:r>
              <a:rPr lang="es-ES" sz="1400" kern="0" dirty="0" smtClean="0">
                <a:solidFill>
                  <a:prstClr val="black"/>
                </a:solidFill>
                <a:latin typeface="Courier New" panose="02070309020205020404" pitchFamily="49" charset="0"/>
                <a:cs typeface="Courier New" panose="02070309020205020404" pitchFamily="49" charset="0"/>
              </a:rPr>
              <a:t> </a:t>
            </a:r>
            <a:r>
              <a:rPr lang="es-ES" sz="1400" kern="0" dirty="0" err="1" smtClean="0">
                <a:solidFill>
                  <a:prstClr val="black"/>
                </a:solidFill>
                <a:latin typeface="Courier New" panose="02070309020205020404" pitchFamily="49" charset="0"/>
                <a:cs typeface="Courier New" panose="02070309020205020404" pitchFamily="49" charset="0"/>
              </a:rPr>
              <a:t>loop</a:t>
            </a:r>
            <a:r>
              <a:rPr lang="es-ES" sz="1400" kern="0" dirty="0" smtClean="0">
                <a:solidFill>
                  <a:prstClr val="black"/>
                </a:solidFill>
                <a:latin typeface="Courier New" panose="02070309020205020404" pitchFamily="49" charset="0"/>
                <a:cs typeface="Courier New" panose="02070309020205020404" pitchFamily="49" charset="0"/>
              </a:rPr>
              <a:t> </a:t>
            </a:r>
            <a:r>
              <a:rPr lang="es-ES" sz="1400" kern="0" dirty="0" err="1" smtClean="0">
                <a:solidFill>
                  <a:prstClr val="black"/>
                </a:solidFill>
                <a:latin typeface="Courier New" panose="02070309020205020404" pitchFamily="49" charset="0"/>
                <a:cs typeface="Courier New" panose="02070309020205020404" pitchFamily="49" charset="0"/>
              </a:rPr>
              <a:t>controls</a:t>
            </a:r>
            <a:r>
              <a:rPr lang="es-ES" sz="1400" kern="0" dirty="0" smtClean="0">
                <a:solidFill>
                  <a:prstClr val="black"/>
                </a:solidFill>
                <a:latin typeface="Courier New" panose="02070309020205020404" pitchFamily="49" charset="0"/>
                <a:cs typeface="Courier New" panose="02070309020205020404" pitchFamily="49" charset="0"/>
              </a:rPr>
              <a:t>&gt;&lt;/video&gt;</a:t>
            </a:r>
          </a:p>
        </p:txBody>
      </p:sp>
      <p:sp>
        <p:nvSpPr>
          <p:cNvPr id="6" name="Rectángulo 5"/>
          <p:cNvSpPr/>
          <p:nvPr/>
        </p:nvSpPr>
        <p:spPr>
          <a:xfrm>
            <a:off x="1907928" y="2492637"/>
            <a:ext cx="5565334" cy="1384995"/>
          </a:xfrm>
          <a:prstGeom prst="rect">
            <a:avLst/>
          </a:prstGeom>
          <a:gradFill rotWithShape="1">
            <a:gsLst>
              <a:gs pos="0">
                <a:srgbClr val="E6B729">
                  <a:tint val="64000"/>
                  <a:lumMod val="118000"/>
                </a:srgbClr>
              </a:gs>
              <a:gs pos="100000">
                <a:srgbClr val="E6B729">
                  <a:tint val="92000"/>
                  <a:alpha val="100000"/>
                  <a:lumMod val="110000"/>
                </a:srgbClr>
              </a:gs>
            </a:gsLst>
            <a:lin ang="5400000" scaled="0"/>
          </a:gradFill>
          <a:ln w="9525" cap="rnd" cmpd="sng" algn="ctr">
            <a:solidFill>
              <a:srgbClr val="E6B729"/>
            </a:solidFill>
            <a:prstDash val="solid"/>
          </a:ln>
          <a:effectLst/>
        </p:spPr>
        <p:txBody>
          <a:bodyPr wrap="square">
            <a:spAutoFit/>
          </a:bodyPr>
          <a:lstStyle/>
          <a:p>
            <a:pPr>
              <a:tabLst>
                <a:tab pos="536575" algn="l"/>
              </a:tabLst>
              <a:defRPr/>
            </a:pPr>
            <a:r>
              <a:rPr lang="es-ES" sz="1400" kern="0" dirty="0" smtClean="0">
                <a:solidFill>
                  <a:prstClr val="black"/>
                </a:solidFill>
                <a:latin typeface="Courier New" panose="02070309020205020404" pitchFamily="49" charset="0"/>
                <a:cs typeface="Courier New" panose="02070309020205020404" pitchFamily="49" charset="0"/>
              </a:rPr>
              <a:t>&lt;video </a:t>
            </a:r>
            <a:r>
              <a:rPr lang="es-ES" sz="1400" kern="0" dirty="0" err="1" smtClean="0">
                <a:solidFill>
                  <a:prstClr val="black"/>
                </a:solidFill>
                <a:latin typeface="Courier New" panose="02070309020205020404" pitchFamily="49" charset="0"/>
                <a:cs typeface="Courier New" panose="02070309020205020404" pitchFamily="49" charset="0"/>
              </a:rPr>
              <a:t>width</a:t>
            </a:r>
            <a:r>
              <a:rPr lang="es-ES" sz="1400" kern="0" dirty="0" smtClean="0">
                <a:solidFill>
                  <a:prstClr val="black"/>
                </a:solidFill>
                <a:latin typeface="Courier New" panose="02070309020205020404" pitchFamily="49" charset="0"/>
                <a:cs typeface="Courier New" panose="02070309020205020404" pitchFamily="49" charset="0"/>
              </a:rPr>
              <a:t>="320" </a:t>
            </a:r>
            <a:r>
              <a:rPr lang="es-ES" sz="1400" kern="0" dirty="0" err="1" smtClean="0">
                <a:solidFill>
                  <a:prstClr val="black"/>
                </a:solidFill>
                <a:latin typeface="Courier New" panose="02070309020205020404" pitchFamily="49" charset="0"/>
                <a:cs typeface="Courier New" panose="02070309020205020404" pitchFamily="49" charset="0"/>
              </a:rPr>
              <a:t>height</a:t>
            </a:r>
            <a:r>
              <a:rPr lang="es-ES" sz="1400" kern="0" dirty="0" smtClean="0">
                <a:solidFill>
                  <a:prstClr val="black"/>
                </a:solidFill>
                <a:latin typeface="Courier New" panose="02070309020205020404" pitchFamily="49" charset="0"/>
                <a:cs typeface="Courier New" panose="02070309020205020404" pitchFamily="49" charset="0"/>
              </a:rPr>
              <a:t>="240" </a:t>
            </a:r>
            <a:r>
              <a:rPr lang="es-ES" sz="1400" kern="0" dirty="0" err="1" smtClean="0">
                <a:solidFill>
                  <a:prstClr val="black"/>
                </a:solidFill>
                <a:latin typeface="Courier New" panose="02070309020205020404" pitchFamily="49" charset="0"/>
                <a:cs typeface="Courier New" panose="02070309020205020404" pitchFamily="49" charset="0"/>
              </a:rPr>
              <a:t>controls</a:t>
            </a:r>
            <a:r>
              <a:rPr lang="es-ES" sz="1400" kern="0" dirty="0" smtClean="0">
                <a:solidFill>
                  <a:prstClr val="black"/>
                </a:solidFill>
                <a:latin typeface="Courier New" panose="02070309020205020404" pitchFamily="49" charset="0"/>
                <a:cs typeface="Courier New" panose="02070309020205020404" pitchFamily="49" charset="0"/>
              </a:rPr>
              <a:t>&gt;</a:t>
            </a:r>
          </a:p>
          <a:p>
            <a:pPr>
              <a:tabLst>
                <a:tab pos="536575" algn="l"/>
              </a:tabLst>
              <a:defRPr/>
            </a:pPr>
            <a:r>
              <a:rPr lang="es-ES" sz="1400" kern="0" dirty="0" smtClean="0">
                <a:solidFill>
                  <a:prstClr val="black"/>
                </a:solidFill>
                <a:latin typeface="Courier New" panose="02070309020205020404" pitchFamily="49" charset="0"/>
                <a:cs typeface="Courier New" panose="02070309020205020404" pitchFamily="49" charset="0"/>
              </a:rPr>
              <a:t>    &lt;</a:t>
            </a:r>
            <a:r>
              <a:rPr lang="es-ES" sz="1400" kern="0" dirty="0" err="1" smtClean="0">
                <a:solidFill>
                  <a:prstClr val="black"/>
                </a:solidFill>
                <a:latin typeface="Courier New" panose="02070309020205020404" pitchFamily="49" charset="0"/>
                <a:cs typeface="Courier New" panose="02070309020205020404" pitchFamily="49" charset="0"/>
              </a:rPr>
              <a:t>source</a:t>
            </a:r>
            <a:r>
              <a:rPr lang="es-ES" sz="1400" kern="0" dirty="0" smtClean="0">
                <a:solidFill>
                  <a:prstClr val="black"/>
                </a:solidFill>
                <a:latin typeface="Courier New" panose="02070309020205020404" pitchFamily="49" charset="0"/>
                <a:cs typeface="Courier New" panose="02070309020205020404" pitchFamily="49" charset="0"/>
              </a:rPr>
              <a:t> </a:t>
            </a:r>
            <a:r>
              <a:rPr lang="es-ES" sz="1400" kern="0" dirty="0" err="1" smtClean="0">
                <a:solidFill>
                  <a:prstClr val="black"/>
                </a:solidFill>
                <a:latin typeface="Courier New" panose="02070309020205020404" pitchFamily="49" charset="0"/>
                <a:cs typeface="Courier New" panose="02070309020205020404" pitchFamily="49" charset="0"/>
              </a:rPr>
              <a:t>src</a:t>
            </a:r>
            <a:r>
              <a:rPr lang="es-ES" sz="1400" kern="0" dirty="0" smtClean="0">
                <a:solidFill>
                  <a:prstClr val="black"/>
                </a:solidFill>
                <a:latin typeface="Courier New" panose="02070309020205020404" pitchFamily="49" charset="0"/>
                <a:cs typeface="Courier New" panose="02070309020205020404" pitchFamily="49" charset="0"/>
              </a:rPr>
              <a:t>="myvideo.mp4" </a:t>
            </a:r>
            <a:r>
              <a:rPr lang="es-ES" sz="1400" kern="0" dirty="0" err="1" smtClean="0">
                <a:solidFill>
                  <a:prstClr val="black"/>
                </a:solidFill>
                <a:latin typeface="Courier New" panose="02070309020205020404" pitchFamily="49" charset="0"/>
                <a:cs typeface="Courier New" panose="02070309020205020404" pitchFamily="49" charset="0"/>
              </a:rPr>
              <a:t>type</a:t>
            </a:r>
            <a:r>
              <a:rPr lang="es-ES" sz="1400" kern="0" dirty="0" smtClean="0">
                <a:solidFill>
                  <a:prstClr val="black"/>
                </a:solidFill>
                <a:latin typeface="Courier New" panose="02070309020205020404" pitchFamily="49" charset="0"/>
                <a:cs typeface="Courier New" panose="02070309020205020404" pitchFamily="49" charset="0"/>
              </a:rPr>
              <a:t>="video/mp4"&gt;</a:t>
            </a:r>
          </a:p>
          <a:p>
            <a:pPr>
              <a:tabLst>
                <a:tab pos="536575" algn="l"/>
              </a:tabLst>
              <a:defRPr/>
            </a:pPr>
            <a:r>
              <a:rPr lang="es-ES" sz="1400" kern="0" dirty="0">
                <a:solidFill>
                  <a:prstClr val="black"/>
                </a:solidFill>
                <a:latin typeface="Courier New" panose="02070309020205020404" pitchFamily="49" charset="0"/>
                <a:cs typeface="Courier New" panose="02070309020205020404" pitchFamily="49" charset="0"/>
              </a:rPr>
              <a:t> </a:t>
            </a:r>
            <a:r>
              <a:rPr lang="es-ES" sz="1400" kern="0" dirty="0" smtClean="0">
                <a:solidFill>
                  <a:prstClr val="black"/>
                </a:solidFill>
                <a:latin typeface="Courier New" panose="02070309020205020404" pitchFamily="49" charset="0"/>
                <a:cs typeface="Courier New" panose="02070309020205020404" pitchFamily="49" charset="0"/>
              </a:rPr>
              <a:t>   &lt;</a:t>
            </a:r>
            <a:r>
              <a:rPr lang="es-ES" sz="1400" kern="0" dirty="0" err="1" smtClean="0">
                <a:solidFill>
                  <a:prstClr val="black"/>
                </a:solidFill>
                <a:latin typeface="Courier New" panose="02070309020205020404" pitchFamily="49" charset="0"/>
                <a:cs typeface="Courier New" panose="02070309020205020404" pitchFamily="49" charset="0"/>
              </a:rPr>
              <a:t>source</a:t>
            </a:r>
            <a:r>
              <a:rPr lang="es-ES" sz="1400" kern="0" dirty="0" smtClean="0">
                <a:solidFill>
                  <a:prstClr val="black"/>
                </a:solidFill>
                <a:latin typeface="Courier New" panose="02070309020205020404" pitchFamily="49" charset="0"/>
                <a:cs typeface="Courier New" panose="02070309020205020404" pitchFamily="49" charset="0"/>
              </a:rPr>
              <a:t> </a:t>
            </a:r>
            <a:r>
              <a:rPr lang="es-ES" sz="1400" kern="0" dirty="0" err="1" smtClean="0">
                <a:solidFill>
                  <a:prstClr val="black"/>
                </a:solidFill>
                <a:latin typeface="Courier New" panose="02070309020205020404" pitchFamily="49" charset="0"/>
                <a:cs typeface="Courier New" panose="02070309020205020404" pitchFamily="49" charset="0"/>
              </a:rPr>
              <a:t>src</a:t>
            </a:r>
            <a:r>
              <a:rPr lang="es-ES" sz="1400" kern="0" dirty="0" smtClean="0">
                <a:solidFill>
                  <a:prstClr val="black"/>
                </a:solidFill>
                <a:latin typeface="Courier New" panose="02070309020205020404" pitchFamily="49" charset="0"/>
                <a:cs typeface="Courier New" panose="02070309020205020404" pitchFamily="49" charset="0"/>
              </a:rPr>
              <a:t>="</a:t>
            </a:r>
            <a:r>
              <a:rPr lang="es-ES" sz="1400" kern="0" dirty="0" err="1" smtClean="0">
                <a:solidFill>
                  <a:prstClr val="black"/>
                </a:solidFill>
                <a:latin typeface="Courier New" panose="02070309020205020404" pitchFamily="49" charset="0"/>
                <a:cs typeface="Courier New" panose="02070309020205020404" pitchFamily="49" charset="0"/>
              </a:rPr>
              <a:t>myvideo.webm</a:t>
            </a:r>
            <a:r>
              <a:rPr lang="es-ES" sz="1400" kern="0" dirty="0" smtClean="0">
                <a:solidFill>
                  <a:prstClr val="black"/>
                </a:solidFill>
                <a:latin typeface="Courier New" panose="02070309020205020404" pitchFamily="49" charset="0"/>
                <a:cs typeface="Courier New" panose="02070309020205020404" pitchFamily="49" charset="0"/>
              </a:rPr>
              <a:t>" </a:t>
            </a:r>
            <a:r>
              <a:rPr lang="es-ES" sz="1400" kern="0" dirty="0" err="1" smtClean="0">
                <a:solidFill>
                  <a:prstClr val="black"/>
                </a:solidFill>
                <a:latin typeface="Courier New" panose="02070309020205020404" pitchFamily="49" charset="0"/>
                <a:cs typeface="Courier New" panose="02070309020205020404" pitchFamily="49" charset="0"/>
              </a:rPr>
              <a:t>type</a:t>
            </a:r>
            <a:r>
              <a:rPr lang="es-ES" sz="1400" kern="0" dirty="0" smtClean="0">
                <a:solidFill>
                  <a:prstClr val="black"/>
                </a:solidFill>
                <a:latin typeface="Courier New" panose="02070309020205020404" pitchFamily="49" charset="0"/>
                <a:cs typeface="Courier New" panose="02070309020205020404" pitchFamily="49" charset="0"/>
              </a:rPr>
              <a:t>="video/</a:t>
            </a:r>
            <a:r>
              <a:rPr lang="es-ES" sz="1400" kern="0" dirty="0" err="1" smtClean="0">
                <a:solidFill>
                  <a:prstClr val="black"/>
                </a:solidFill>
                <a:latin typeface="Courier New" panose="02070309020205020404" pitchFamily="49" charset="0"/>
                <a:cs typeface="Courier New" panose="02070309020205020404" pitchFamily="49" charset="0"/>
              </a:rPr>
              <a:t>webm</a:t>
            </a:r>
            <a:r>
              <a:rPr lang="es-ES" sz="1400" kern="0" dirty="0" smtClean="0">
                <a:solidFill>
                  <a:prstClr val="black"/>
                </a:solidFill>
                <a:latin typeface="Courier New" panose="02070309020205020404" pitchFamily="49" charset="0"/>
                <a:cs typeface="Courier New" panose="02070309020205020404" pitchFamily="49" charset="0"/>
              </a:rPr>
              <a:t>"&gt;</a:t>
            </a:r>
          </a:p>
          <a:p>
            <a:pPr>
              <a:tabLst>
                <a:tab pos="536575" algn="l"/>
              </a:tabLst>
              <a:defRPr/>
            </a:pPr>
            <a:r>
              <a:rPr lang="es-ES" sz="1400" kern="0" dirty="0" smtClean="0">
                <a:solidFill>
                  <a:prstClr val="black"/>
                </a:solidFill>
                <a:latin typeface="Courier New" panose="02070309020205020404" pitchFamily="49" charset="0"/>
                <a:cs typeface="Courier New" panose="02070309020205020404" pitchFamily="49" charset="0"/>
              </a:rPr>
              <a:t>    </a:t>
            </a:r>
            <a:r>
              <a:rPr lang="es-ES" sz="1400" kern="0" dirty="0">
                <a:solidFill>
                  <a:prstClr val="black"/>
                </a:solidFill>
                <a:latin typeface="Courier New" panose="02070309020205020404" pitchFamily="49" charset="0"/>
                <a:cs typeface="Courier New" panose="02070309020205020404" pitchFamily="49" charset="0"/>
              </a:rPr>
              <a:t>&lt;</a:t>
            </a:r>
            <a:r>
              <a:rPr lang="es-ES" sz="1400" kern="0" dirty="0" err="1">
                <a:solidFill>
                  <a:prstClr val="black"/>
                </a:solidFill>
                <a:latin typeface="Courier New" panose="02070309020205020404" pitchFamily="49" charset="0"/>
                <a:cs typeface="Courier New" panose="02070309020205020404" pitchFamily="49" charset="0"/>
              </a:rPr>
              <a:t>source</a:t>
            </a:r>
            <a:r>
              <a:rPr lang="es-ES" sz="1400" kern="0" dirty="0">
                <a:solidFill>
                  <a:prstClr val="black"/>
                </a:solidFill>
                <a:latin typeface="Courier New" panose="02070309020205020404" pitchFamily="49" charset="0"/>
                <a:cs typeface="Courier New" panose="02070309020205020404" pitchFamily="49" charset="0"/>
              </a:rPr>
              <a:t> </a:t>
            </a:r>
            <a:r>
              <a:rPr lang="es-ES" sz="1400" kern="0" dirty="0" err="1">
                <a:solidFill>
                  <a:prstClr val="black"/>
                </a:solidFill>
                <a:latin typeface="Courier New" panose="02070309020205020404" pitchFamily="49" charset="0"/>
                <a:cs typeface="Courier New" panose="02070309020205020404" pitchFamily="49" charset="0"/>
              </a:rPr>
              <a:t>src</a:t>
            </a:r>
            <a:r>
              <a:rPr lang="es-ES" sz="1400" kern="0" dirty="0">
                <a:solidFill>
                  <a:prstClr val="black"/>
                </a:solidFill>
                <a:latin typeface="Courier New" panose="02070309020205020404" pitchFamily="49" charset="0"/>
                <a:cs typeface="Courier New" panose="02070309020205020404" pitchFamily="49" charset="0"/>
              </a:rPr>
              <a:t>="</a:t>
            </a:r>
            <a:r>
              <a:rPr lang="es-ES" sz="1400" kern="0" dirty="0" err="1">
                <a:solidFill>
                  <a:prstClr val="black"/>
                </a:solidFill>
                <a:latin typeface="Courier New" panose="02070309020205020404" pitchFamily="49" charset="0"/>
                <a:cs typeface="Courier New" panose="02070309020205020404" pitchFamily="49" charset="0"/>
              </a:rPr>
              <a:t>myvideo.ogv</a:t>
            </a:r>
            <a:r>
              <a:rPr lang="es-ES" sz="1400" kern="0" dirty="0">
                <a:solidFill>
                  <a:prstClr val="black"/>
                </a:solidFill>
                <a:latin typeface="Courier New" panose="02070309020205020404" pitchFamily="49" charset="0"/>
                <a:cs typeface="Courier New" panose="02070309020205020404" pitchFamily="49" charset="0"/>
              </a:rPr>
              <a:t>" </a:t>
            </a:r>
            <a:r>
              <a:rPr lang="es-ES" sz="1400" kern="0" dirty="0" err="1">
                <a:solidFill>
                  <a:prstClr val="black"/>
                </a:solidFill>
                <a:latin typeface="Courier New" panose="02070309020205020404" pitchFamily="49" charset="0"/>
                <a:cs typeface="Courier New" panose="02070309020205020404" pitchFamily="49" charset="0"/>
              </a:rPr>
              <a:t>type</a:t>
            </a:r>
            <a:r>
              <a:rPr lang="es-ES" sz="1400" kern="0" dirty="0">
                <a:solidFill>
                  <a:prstClr val="black"/>
                </a:solidFill>
                <a:latin typeface="Courier New" panose="02070309020205020404" pitchFamily="49" charset="0"/>
                <a:cs typeface="Courier New" panose="02070309020205020404" pitchFamily="49" charset="0"/>
              </a:rPr>
              <a:t>="video/</a:t>
            </a:r>
            <a:r>
              <a:rPr lang="es-ES" sz="1400" kern="0" dirty="0" err="1">
                <a:solidFill>
                  <a:prstClr val="black"/>
                </a:solidFill>
                <a:latin typeface="Courier New" panose="02070309020205020404" pitchFamily="49" charset="0"/>
                <a:cs typeface="Courier New" panose="02070309020205020404" pitchFamily="49" charset="0"/>
              </a:rPr>
              <a:t>ogg</a:t>
            </a:r>
            <a:r>
              <a:rPr lang="es-ES" sz="1400" kern="0" dirty="0">
                <a:solidFill>
                  <a:prstClr val="black"/>
                </a:solidFill>
                <a:latin typeface="Courier New" panose="02070309020205020404" pitchFamily="49" charset="0"/>
                <a:cs typeface="Courier New" panose="02070309020205020404" pitchFamily="49" charset="0"/>
              </a:rPr>
              <a:t>"&gt;</a:t>
            </a:r>
            <a:r>
              <a:rPr lang="es-ES" sz="1400" kern="0" dirty="0" smtClean="0">
                <a:solidFill>
                  <a:prstClr val="black"/>
                </a:solidFill>
                <a:latin typeface="Courier New" panose="02070309020205020404" pitchFamily="49" charset="0"/>
                <a:cs typeface="Courier New" panose="02070309020205020404" pitchFamily="49" charset="0"/>
              </a:rPr>
              <a:t>	Este navegador no soporta la etiqueta video</a:t>
            </a:r>
          </a:p>
          <a:p>
            <a:pPr>
              <a:tabLst>
                <a:tab pos="536575" algn="l"/>
              </a:tabLst>
              <a:defRPr/>
            </a:pPr>
            <a:r>
              <a:rPr lang="es-ES" sz="1400" kern="0" dirty="0" smtClean="0">
                <a:solidFill>
                  <a:prstClr val="black"/>
                </a:solidFill>
                <a:latin typeface="Courier New" panose="02070309020205020404" pitchFamily="49" charset="0"/>
                <a:cs typeface="Courier New" panose="02070309020205020404" pitchFamily="49" charset="0"/>
              </a:rPr>
              <a:t>&lt;/video&gt;</a:t>
            </a:r>
          </a:p>
        </p:txBody>
      </p:sp>
      <p:sp>
        <p:nvSpPr>
          <p:cNvPr id="8" name="Rectángulo 7"/>
          <p:cNvSpPr/>
          <p:nvPr/>
        </p:nvSpPr>
        <p:spPr>
          <a:xfrm>
            <a:off x="1907928" y="4355084"/>
            <a:ext cx="5565334" cy="1815882"/>
          </a:xfrm>
          <a:prstGeom prst="rect">
            <a:avLst/>
          </a:prstGeom>
          <a:gradFill rotWithShape="1">
            <a:gsLst>
              <a:gs pos="0">
                <a:srgbClr val="E6B729">
                  <a:tint val="64000"/>
                  <a:lumMod val="118000"/>
                </a:srgbClr>
              </a:gs>
              <a:gs pos="100000">
                <a:srgbClr val="E6B729">
                  <a:tint val="92000"/>
                  <a:alpha val="100000"/>
                  <a:lumMod val="110000"/>
                </a:srgbClr>
              </a:gs>
            </a:gsLst>
            <a:lin ang="5400000" scaled="0"/>
          </a:gradFill>
          <a:ln w="9525" cap="rnd" cmpd="sng" algn="ctr">
            <a:solidFill>
              <a:srgbClr val="E6B729"/>
            </a:solidFill>
            <a:prstDash val="solid"/>
          </a:ln>
          <a:effectLst/>
        </p:spPr>
        <p:txBody>
          <a:bodyPr wrap="square">
            <a:spAutoFit/>
          </a:bodyPr>
          <a:lstStyle/>
          <a:p>
            <a:pPr>
              <a:tabLst>
                <a:tab pos="536575" algn="l"/>
              </a:tabLst>
              <a:defRPr/>
            </a:pPr>
            <a:r>
              <a:rPr lang="es-ES" sz="1400" kern="0" dirty="0" smtClean="0">
                <a:solidFill>
                  <a:prstClr val="black"/>
                </a:solidFill>
                <a:latin typeface="Courier New" panose="02070309020205020404" pitchFamily="49" charset="0"/>
                <a:cs typeface="Courier New" panose="02070309020205020404" pitchFamily="49" charset="0"/>
              </a:rPr>
              <a:t>&lt;video </a:t>
            </a:r>
            <a:r>
              <a:rPr lang="es-ES" sz="1400" kern="0" dirty="0" err="1" smtClean="0">
                <a:solidFill>
                  <a:prstClr val="black"/>
                </a:solidFill>
                <a:latin typeface="Courier New" panose="02070309020205020404" pitchFamily="49" charset="0"/>
                <a:cs typeface="Courier New" panose="02070309020205020404" pitchFamily="49" charset="0"/>
              </a:rPr>
              <a:t>width</a:t>
            </a:r>
            <a:r>
              <a:rPr lang="es-ES" sz="1400" kern="0" dirty="0" smtClean="0">
                <a:solidFill>
                  <a:prstClr val="black"/>
                </a:solidFill>
                <a:latin typeface="Courier New" panose="02070309020205020404" pitchFamily="49" charset="0"/>
                <a:cs typeface="Courier New" panose="02070309020205020404" pitchFamily="49" charset="0"/>
              </a:rPr>
              <a:t>="320" </a:t>
            </a:r>
            <a:r>
              <a:rPr lang="es-ES" sz="1400" kern="0" dirty="0" err="1" smtClean="0">
                <a:solidFill>
                  <a:prstClr val="black"/>
                </a:solidFill>
                <a:latin typeface="Courier New" panose="02070309020205020404" pitchFamily="49" charset="0"/>
                <a:cs typeface="Courier New" panose="02070309020205020404" pitchFamily="49" charset="0"/>
              </a:rPr>
              <a:t>height</a:t>
            </a:r>
            <a:r>
              <a:rPr lang="es-ES" sz="1400" kern="0" dirty="0" smtClean="0">
                <a:solidFill>
                  <a:prstClr val="black"/>
                </a:solidFill>
                <a:latin typeface="Courier New" panose="02070309020205020404" pitchFamily="49" charset="0"/>
                <a:cs typeface="Courier New" panose="02070309020205020404" pitchFamily="49" charset="0"/>
              </a:rPr>
              <a:t>="240" </a:t>
            </a:r>
            <a:r>
              <a:rPr lang="es-ES" sz="1400" kern="0" dirty="0" err="1" smtClean="0">
                <a:solidFill>
                  <a:prstClr val="black"/>
                </a:solidFill>
                <a:latin typeface="Courier New" panose="02070309020205020404" pitchFamily="49" charset="0"/>
                <a:cs typeface="Courier New" panose="02070309020205020404" pitchFamily="49" charset="0"/>
              </a:rPr>
              <a:t>controls</a:t>
            </a:r>
            <a:r>
              <a:rPr lang="es-ES" sz="1400" kern="0" dirty="0" smtClean="0">
                <a:solidFill>
                  <a:prstClr val="black"/>
                </a:solidFill>
                <a:latin typeface="Courier New" panose="02070309020205020404" pitchFamily="49" charset="0"/>
                <a:cs typeface="Courier New" panose="02070309020205020404" pitchFamily="49" charset="0"/>
              </a:rPr>
              <a:t>&gt;</a:t>
            </a:r>
          </a:p>
          <a:p>
            <a:pPr>
              <a:tabLst>
                <a:tab pos="536575" algn="l"/>
              </a:tabLst>
              <a:defRPr/>
            </a:pPr>
            <a:r>
              <a:rPr lang="es-ES" sz="1400" kern="0" dirty="0" smtClean="0">
                <a:solidFill>
                  <a:prstClr val="black"/>
                </a:solidFill>
                <a:latin typeface="Courier New" panose="02070309020205020404" pitchFamily="49" charset="0"/>
                <a:cs typeface="Courier New" panose="02070309020205020404" pitchFamily="49" charset="0"/>
              </a:rPr>
              <a:t>	&lt;</a:t>
            </a:r>
            <a:r>
              <a:rPr lang="es-ES" sz="1400" kern="0" dirty="0" err="1" smtClean="0">
                <a:solidFill>
                  <a:prstClr val="black"/>
                </a:solidFill>
                <a:latin typeface="Courier New" panose="02070309020205020404" pitchFamily="49" charset="0"/>
                <a:cs typeface="Courier New" panose="02070309020205020404" pitchFamily="49" charset="0"/>
              </a:rPr>
              <a:t>source</a:t>
            </a:r>
            <a:r>
              <a:rPr lang="es-ES" sz="1400" kern="0" dirty="0" smtClean="0">
                <a:solidFill>
                  <a:prstClr val="black"/>
                </a:solidFill>
                <a:latin typeface="Courier New" panose="02070309020205020404" pitchFamily="49" charset="0"/>
                <a:cs typeface="Courier New" panose="02070309020205020404" pitchFamily="49" charset="0"/>
              </a:rPr>
              <a:t> </a:t>
            </a:r>
            <a:r>
              <a:rPr lang="es-ES" sz="1400" kern="0" dirty="0" err="1" smtClean="0">
                <a:solidFill>
                  <a:prstClr val="black"/>
                </a:solidFill>
                <a:latin typeface="Courier New" panose="02070309020205020404" pitchFamily="49" charset="0"/>
                <a:cs typeface="Courier New" panose="02070309020205020404" pitchFamily="49" charset="0"/>
              </a:rPr>
              <a:t>src</a:t>
            </a:r>
            <a:r>
              <a:rPr lang="es-ES" sz="1400" kern="0" dirty="0" smtClean="0">
                <a:solidFill>
                  <a:prstClr val="black"/>
                </a:solidFill>
                <a:latin typeface="Courier New" panose="02070309020205020404" pitchFamily="49" charset="0"/>
                <a:cs typeface="Courier New" panose="02070309020205020404" pitchFamily="49" charset="0"/>
              </a:rPr>
              <a:t>="myvideo.mp4" </a:t>
            </a:r>
            <a:r>
              <a:rPr lang="es-ES" sz="1400" kern="0" dirty="0" err="1" smtClean="0">
                <a:solidFill>
                  <a:prstClr val="black"/>
                </a:solidFill>
                <a:latin typeface="Courier New" panose="02070309020205020404" pitchFamily="49" charset="0"/>
                <a:cs typeface="Courier New" panose="02070309020205020404" pitchFamily="49" charset="0"/>
              </a:rPr>
              <a:t>type</a:t>
            </a:r>
            <a:r>
              <a:rPr lang="es-ES" sz="1400" kern="0" dirty="0" smtClean="0">
                <a:solidFill>
                  <a:prstClr val="black"/>
                </a:solidFill>
                <a:latin typeface="Courier New" panose="02070309020205020404" pitchFamily="49" charset="0"/>
                <a:cs typeface="Courier New" panose="02070309020205020404" pitchFamily="49" charset="0"/>
              </a:rPr>
              <a:t>="video/mp4"&gt;</a:t>
            </a:r>
          </a:p>
          <a:p>
            <a:pPr>
              <a:tabLst>
                <a:tab pos="536575" algn="l"/>
              </a:tabLst>
              <a:defRPr/>
            </a:pPr>
            <a:r>
              <a:rPr lang="es-ES" sz="1400" kern="0" dirty="0">
                <a:solidFill>
                  <a:prstClr val="black"/>
                </a:solidFill>
                <a:latin typeface="Courier New" panose="02070309020205020404" pitchFamily="49" charset="0"/>
                <a:cs typeface="Courier New" panose="02070309020205020404" pitchFamily="49" charset="0"/>
              </a:rPr>
              <a:t>	</a:t>
            </a:r>
            <a:r>
              <a:rPr lang="es-ES" sz="1400" kern="0" dirty="0" smtClean="0">
                <a:solidFill>
                  <a:prstClr val="black"/>
                </a:solidFill>
                <a:latin typeface="Courier New" panose="02070309020205020404" pitchFamily="49" charset="0"/>
                <a:cs typeface="Courier New" panose="02070309020205020404" pitchFamily="49" charset="0"/>
              </a:rPr>
              <a:t>&lt;</a:t>
            </a:r>
            <a:r>
              <a:rPr lang="es-ES" sz="1400" kern="0" dirty="0" err="1" smtClean="0">
                <a:solidFill>
                  <a:prstClr val="black"/>
                </a:solidFill>
                <a:latin typeface="Courier New" panose="02070309020205020404" pitchFamily="49" charset="0"/>
                <a:cs typeface="Courier New" panose="02070309020205020404" pitchFamily="49" charset="0"/>
              </a:rPr>
              <a:t>source</a:t>
            </a:r>
            <a:r>
              <a:rPr lang="es-ES" sz="1400" kern="0" dirty="0" smtClean="0">
                <a:solidFill>
                  <a:prstClr val="black"/>
                </a:solidFill>
                <a:latin typeface="Courier New" panose="02070309020205020404" pitchFamily="49" charset="0"/>
                <a:cs typeface="Courier New" panose="02070309020205020404" pitchFamily="49" charset="0"/>
              </a:rPr>
              <a:t> </a:t>
            </a:r>
            <a:r>
              <a:rPr lang="es-ES" sz="1400" kern="0" dirty="0" err="1" smtClean="0">
                <a:solidFill>
                  <a:prstClr val="black"/>
                </a:solidFill>
                <a:latin typeface="Courier New" panose="02070309020205020404" pitchFamily="49" charset="0"/>
                <a:cs typeface="Courier New" panose="02070309020205020404" pitchFamily="49" charset="0"/>
              </a:rPr>
              <a:t>src</a:t>
            </a:r>
            <a:r>
              <a:rPr lang="es-ES" sz="1400" kern="0" dirty="0" smtClean="0">
                <a:solidFill>
                  <a:prstClr val="black"/>
                </a:solidFill>
                <a:latin typeface="Courier New" panose="02070309020205020404" pitchFamily="49" charset="0"/>
                <a:cs typeface="Courier New" panose="02070309020205020404" pitchFamily="49" charset="0"/>
              </a:rPr>
              <a:t>="</a:t>
            </a:r>
            <a:r>
              <a:rPr lang="es-ES" sz="1400" kern="0" dirty="0" err="1" smtClean="0">
                <a:solidFill>
                  <a:prstClr val="black"/>
                </a:solidFill>
                <a:latin typeface="Courier New" panose="02070309020205020404" pitchFamily="49" charset="0"/>
                <a:cs typeface="Courier New" panose="02070309020205020404" pitchFamily="49" charset="0"/>
              </a:rPr>
              <a:t>myvideo.webm</a:t>
            </a:r>
            <a:r>
              <a:rPr lang="es-ES" sz="1400" kern="0" dirty="0" smtClean="0">
                <a:solidFill>
                  <a:prstClr val="black"/>
                </a:solidFill>
                <a:latin typeface="Courier New" panose="02070309020205020404" pitchFamily="49" charset="0"/>
                <a:cs typeface="Courier New" panose="02070309020205020404" pitchFamily="49" charset="0"/>
              </a:rPr>
              <a:t>" </a:t>
            </a:r>
            <a:r>
              <a:rPr lang="es-ES" sz="1400" kern="0" dirty="0" err="1" smtClean="0">
                <a:solidFill>
                  <a:prstClr val="black"/>
                </a:solidFill>
                <a:latin typeface="Courier New" panose="02070309020205020404" pitchFamily="49" charset="0"/>
                <a:cs typeface="Courier New" panose="02070309020205020404" pitchFamily="49" charset="0"/>
              </a:rPr>
              <a:t>type</a:t>
            </a:r>
            <a:r>
              <a:rPr lang="es-ES" sz="1400" kern="0" dirty="0" smtClean="0">
                <a:solidFill>
                  <a:prstClr val="black"/>
                </a:solidFill>
                <a:latin typeface="Courier New" panose="02070309020205020404" pitchFamily="49" charset="0"/>
                <a:cs typeface="Courier New" panose="02070309020205020404" pitchFamily="49" charset="0"/>
              </a:rPr>
              <a:t>="video/</a:t>
            </a:r>
            <a:r>
              <a:rPr lang="es-ES" sz="1400" kern="0" dirty="0" err="1" smtClean="0">
                <a:solidFill>
                  <a:prstClr val="black"/>
                </a:solidFill>
                <a:latin typeface="Courier New" panose="02070309020205020404" pitchFamily="49" charset="0"/>
                <a:cs typeface="Courier New" panose="02070309020205020404" pitchFamily="49" charset="0"/>
              </a:rPr>
              <a:t>webm</a:t>
            </a:r>
            <a:r>
              <a:rPr lang="es-ES" sz="1400" kern="0" dirty="0" smtClean="0">
                <a:solidFill>
                  <a:prstClr val="black"/>
                </a:solidFill>
                <a:latin typeface="Courier New" panose="02070309020205020404" pitchFamily="49" charset="0"/>
                <a:cs typeface="Courier New" panose="02070309020205020404" pitchFamily="49" charset="0"/>
              </a:rPr>
              <a:t>"&gt;</a:t>
            </a:r>
          </a:p>
          <a:p>
            <a:pPr>
              <a:tabLst>
                <a:tab pos="536575" algn="l"/>
              </a:tabLst>
              <a:defRPr/>
            </a:pPr>
            <a:r>
              <a:rPr lang="es-ES" sz="1400" kern="0" dirty="0">
                <a:solidFill>
                  <a:prstClr val="black"/>
                </a:solidFill>
                <a:latin typeface="Courier New" panose="02070309020205020404" pitchFamily="49" charset="0"/>
                <a:cs typeface="Courier New" panose="02070309020205020404" pitchFamily="49" charset="0"/>
              </a:rPr>
              <a:t>	&lt;</a:t>
            </a:r>
            <a:r>
              <a:rPr lang="es-ES" sz="1400" kern="0" dirty="0" err="1">
                <a:solidFill>
                  <a:prstClr val="black"/>
                </a:solidFill>
                <a:latin typeface="Courier New" panose="02070309020205020404" pitchFamily="49" charset="0"/>
                <a:cs typeface="Courier New" panose="02070309020205020404" pitchFamily="49" charset="0"/>
              </a:rPr>
              <a:t>source</a:t>
            </a:r>
            <a:r>
              <a:rPr lang="es-ES" sz="1400" kern="0" dirty="0">
                <a:solidFill>
                  <a:prstClr val="black"/>
                </a:solidFill>
                <a:latin typeface="Courier New" panose="02070309020205020404" pitchFamily="49" charset="0"/>
                <a:cs typeface="Courier New" panose="02070309020205020404" pitchFamily="49" charset="0"/>
              </a:rPr>
              <a:t> </a:t>
            </a:r>
            <a:r>
              <a:rPr lang="es-ES" sz="1400" kern="0" dirty="0" err="1">
                <a:solidFill>
                  <a:prstClr val="black"/>
                </a:solidFill>
                <a:latin typeface="Courier New" panose="02070309020205020404" pitchFamily="49" charset="0"/>
                <a:cs typeface="Courier New" panose="02070309020205020404" pitchFamily="49" charset="0"/>
              </a:rPr>
              <a:t>src</a:t>
            </a:r>
            <a:r>
              <a:rPr lang="es-ES" sz="1400" kern="0" dirty="0">
                <a:solidFill>
                  <a:prstClr val="black"/>
                </a:solidFill>
                <a:latin typeface="Courier New" panose="02070309020205020404" pitchFamily="49" charset="0"/>
                <a:cs typeface="Courier New" panose="02070309020205020404" pitchFamily="49" charset="0"/>
              </a:rPr>
              <a:t>="</a:t>
            </a:r>
            <a:r>
              <a:rPr lang="es-ES" sz="1400" kern="0" dirty="0" err="1">
                <a:solidFill>
                  <a:prstClr val="black"/>
                </a:solidFill>
                <a:latin typeface="Courier New" panose="02070309020205020404" pitchFamily="49" charset="0"/>
                <a:cs typeface="Courier New" panose="02070309020205020404" pitchFamily="49" charset="0"/>
              </a:rPr>
              <a:t>myvideo.ogv</a:t>
            </a:r>
            <a:r>
              <a:rPr lang="es-ES" sz="1400" kern="0" dirty="0">
                <a:solidFill>
                  <a:prstClr val="black"/>
                </a:solidFill>
                <a:latin typeface="Courier New" panose="02070309020205020404" pitchFamily="49" charset="0"/>
                <a:cs typeface="Courier New" panose="02070309020205020404" pitchFamily="49" charset="0"/>
              </a:rPr>
              <a:t>" </a:t>
            </a:r>
            <a:r>
              <a:rPr lang="es-ES" sz="1400" kern="0" dirty="0" err="1">
                <a:solidFill>
                  <a:prstClr val="black"/>
                </a:solidFill>
                <a:latin typeface="Courier New" panose="02070309020205020404" pitchFamily="49" charset="0"/>
                <a:cs typeface="Courier New" panose="02070309020205020404" pitchFamily="49" charset="0"/>
              </a:rPr>
              <a:t>type</a:t>
            </a:r>
            <a:r>
              <a:rPr lang="es-ES" sz="1400" kern="0" dirty="0">
                <a:solidFill>
                  <a:prstClr val="black"/>
                </a:solidFill>
                <a:latin typeface="Courier New" panose="02070309020205020404" pitchFamily="49" charset="0"/>
                <a:cs typeface="Courier New" panose="02070309020205020404" pitchFamily="49" charset="0"/>
              </a:rPr>
              <a:t>="video/</a:t>
            </a:r>
            <a:r>
              <a:rPr lang="es-ES" sz="1400" kern="0" dirty="0" err="1">
                <a:solidFill>
                  <a:prstClr val="black"/>
                </a:solidFill>
                <a:latin typeface="Courier New" panose="02070309020205020404" pitchFamily="49" charset="0"/>
                <a:cs typeface="Courier New" panose="02070309020205020404" pitchFamily="49" charset="0"/>
              </a:rPr>
              <a:t>ogg</a:t>
            </a:r>
            <a:r>
              <a:rPr lang="es-ES" sz="1400" kern="0" dirty="0">
                <a:solidFill>
                  <a:prstClr val="black"/>
                </a:solidFill>
                <a:latin typeface="Courier New" panose="02070309020205020404" pitchFamily="49" charset="0"/>
                <a:cs typeface="Courier New" panose="02070309020205020404" pitchFamily="49" charset="0"/>
              </a:rPr>
              <a:t>"&gt;</a:t>
            </a:r>
          </a:p>
          <a:p>
            <a:pPr>
              <a:tabLst>
                <a:tab pos="536575" algn="l"/>
              </a:tabLst>
              <a:defRPr/>
            </a:pPr>
            <a:r>
              <a:rPr lang="es-ES" sz="1400" kern="0" dirty="0">
                <a:solidFill>
                  <a:prstClr val="black"/>
                </a:solidFill>
                <a:latin typeface="Courier New" panose="02070309020205020404" pitchFamily="49" charset="0"/>
                <a:cs typeface="Courier New" panose="02070309020205020404" pitchFamily="49" charset="0"/>
              </a:rPr>
              <a:t>	</a:t>
            </a:r>
            <a:r>
              <a:rPr lang="es-ES" sz="1400" kern="0" dirty="0" smtClean="0">
                <a:solidFill>
                  <a:prstClr val="black"/>
                </a:solidFill>
                <a:latin typeface="Courier New" panose="02070309020205020404" pitchFamily="49" charset="0"/>
                <a:cs typeface="Courier New" panose="02070309020205020404" pitchFamily="49" charset="0"/>
              </a:rPr>
              <a:t>&lt;</a:t>
            </a:r>
            <a:r>
              <a:rPr lang="es-ES" sz="1400" kern="0" dirty="0" err="1" smtClean="0">
                <a:solidFill>
                  <a:prstClr val="black"/>
                </a:solidFill>
                <a:latin typeface="Courier New" panose="02070309020205020404" pitchFamily="49" charset="0"/>
                <a:cs typeface="Courier New" panose="02070309020205020404" pitchFamily="49" charset="0"/>
              </a:rPr>
              <a:t>object</a:t>
            </a:r>
            <a:r>
              <a:rPr lang="es-ES" sz="1400" kern="0" dirty="0" smtClean="0">
                <a:solidFill>
                  <a:prstClr val="black"/>
                </a:solidFill>
                <a:latin typeface="Courier New" panose="02070309020205020404" pitchFamily="49" charset="0"/>
                <a:cs typeface="Courier New" panose="02070309020205020404" pitchFamily="49" charset="0"/>
              </a:rPr>
              <a:t> data=</a:t>
            </a:r>
            <a:r>
              <a:rPr lang="es-ES" sz="1400" kern="0" dirty="0">
                <a:solidFill>
                  <a:prstClr val="black"/>
                </a:solidFill>
                <a:latin typeface="Courier New" panose="02070309020205020404" pitchFamily="49" charset="0"/>
                <a:cs typeface="Courier New" panose="02070309020205020404" pitchFamily="49" charset="0"/>
              </a:rPr>
              <a:t>"</a:t>
            </a:r>
            <a:r>
              <a:rPr lang="es-ES" sz="1400" kern="0" dirty="0" smtClean="0">
                <a:solidFill>
                  <a:prstClr val="black"/>
                </a:solidFill>
                <a:latin typeface="Courier New" panose="02070309020205020404" pitchFamily="49" charset="0"/>
                <a:cs typeface="Courier New" panose="02070309020205020404" pitchFamily="49" charset="0"/>
              </a:rPr>
              <a:t>myvideo.mp4“ </a:t>
            </a:r>
            <a:r>
              <a:rPr lang="es-ES" sz="1400" kern="0" dirty="0" err="1" smtClean="0">
                <a:solidFill>
                  <a:prstClr val="black"/>
                </a:solidFill>
                <a:latin typeface="Courier New" panose="02070309020205020404" pitchFamily="49" charset="0"/>
                <a:cs typeface="Courier New" panose="02070309020205020404" pitchFamily="49" charset="0"/>
              </a:rPr>
              <a:t>type</a:t>
            </a:r>
            <a:r>
              <a:rPr lang="es-ES" sz="1400" kern="0" dirty="0" smtClean="0">
                <a:solidFill>
                  <a:prstClr val="black"/>
                </a:solidFill>
                <a:latin typeface="Courier New" panose="02070309020205020404" pitchFamily="49" charset="0"/>
                <a:cs typeface="Courier New" panose="02070309020205020404" pitchFamily="49" charset="0"/>
              </a:rPr>
              <a:t>=“video/mp4"&gt;</a:t>
            </a:r>
          </a:p>
          <a:p>
            <a:pPr>
              <a:tabLst>
                <a:tab pos="536575" algn="l"/>
              </a:tabLst>
              <a:defRPr/>
            </a:pPr>
            <a:r>
              <a:rPr lang="es-ES" sz="1400" kern="0" dirty="0" smtClean="0">
                <a:solidFill>
                  <a:prstClr val="black"/>
                </a:solidFill>
                <a:latin typeface="Courier New" panose="02070309020205020404" pitchFamily="49" charset="0"/>
                <a:cs typeface="Courier New" panose="02070309020205020404" pitchFamily="49" charset="0"/>
              </a:rPr>
              <a:t>	Este </a:t>
            </a:r>
            <a:r>
              <a:rPr lang="es-ES" sz="1400" kern="0" dirty="0">
                <a:solidFill>
                  <a:prstClr val="black"/>
                </a:solidFill>
                <a:latin typeface="Courier New" panose="02070309020205020404" pitchFamily="49" charset="0"/>
                <a:cs typeface="Courier New" panose="02070309020205020404" pitchFamily="49" charset="0"/>
              </a:rPr>
              <a:t>navegador </a:t>
            </a:r>
            <a:r>
              <a:rPr lang="es-ES" sz="1400" kern="0" dirty="0" smtClean="0">
                <a:solidFill>
                  <a:prstClr val="black"/>
                </a:solidFill>
                <a:latin typeface="Courier New" panose="02070309020205020404" pitchFamily="49" charset="0"/>
                <a:cs typeface="Courier New" panose="02070309020205020404" pitchFamily="49" charset="0"/>
              </a:rPr>
              <a:t>no reproduce vídeo</a:t>
            </a:r>
          </a:p>
          <a:p>
            <a:pPr>
              <a:tabLst>
                <a:tab pos="536575" algn="l"/>
              </a:tabLst>
              <a:defRPr/>
            </a:pPr>
            <a:r>
              <a:rPr lang="es-ES" sz="1400" kern="0" dirty="0">
                <a:solidFill>
                  <a:prstClr val="black"/>
                </a:solidFill>
                <a:latin typeface="Courier New" panose="02070309020205020404" pitchFamily="49" charset="0"/>
                <a:cs typeface="Courier New" panose="02070309020205020404" pitchFamily="49" charset="0"/>
              </a:rPr>
              <a:t>	</a:t>
            </a:r>
            <a:r>
              <a:rPr lang="es-ES" sz="1400" kern="0" dirty="0" smtClean="0">
                <a:solidFill>
                  <a:prstClr val="black"/>
                </a:solidFill>
                <a:latin typeface="Courier New" panose="02070309020205020404" pitchFamily="49" charset="0"/>
                <a:cs typeface="Courier New" panose="02070309020205020404" pitchFamily="49" charset="0"/>
              </a:rPr>
              <a:t>&lt;/</a:t>
            </a:r>
            <a:r>
              <a:rPr lang="es-ES" sz="1400" kern="0" dirty="0" err="1" smtClean="0">
                <a:solidFill>
                  <a:prstClr val="black"/>
                </a:solidFill>
                <a:latin typeface="Courier New" panose="02070309020205020404" pitchFamily="49" charset="0"/>
                <a:cs typeface="Courier New" panose="02070309020205020404" pitchFamily="49" charset="0"/>
              </a:rPr>
              <a:t>object</a:t>
            </a:r>
            <a:r>
              <a:rPr lang="es-ES" sz="1400" kern="0" dirty="0" smtClean="0">
                <a:solidFill>
                  <a:prstClr val="black"/>
                </a:solidFill>
                <a:latin typeface="Courier New" panose="02070309020205020404" pitchFamily="49" charset="0"/>
                <a:cs typeface="Courier New" panose="02070309020205020404" pitchFamily="49" charset="0"/>
              </a:rPr>
              <a:t>&gt;</a:t>
            </a:r>
          </a:p>
          <a:p>
            <a:pPr>
              <a:tabLst>
                <a:tab pos="536575" algn="l"/>
              </a:tabLst>
              <a:defRPr/>
            </a:pPr>
            <a:r>
              <a:rPr lang="es-ES" sz="1400" kern="0" dirty="0" smtClean="0">
                <a:solidFill>
                  <a:prstClr val="black"/>
                </a:solidFill>
                <a:latin typeface="Courier New" panose="02070309020205020404" pitchFamily="49" charset="0"/>
                <a:cs typeface="Courier New" panose="02070309020205020404" pitchFamily="49" charset="0"/>
              </a:rPr>
              <a:t>&lt;/video&gt;</a:t>
            </a:r>
          </a:p>
        </p:txBody>
      </p:sp>
    </p:spTree>
    <p:extLst>
      <p:ext uri="{BB962C8B-B14F-4D97-AF65-F5344CB8AC3E}">
        <p14:creationId xmlns:p14="http://schemas.microsoft.com/office/powerpoint/2010/main" val="41090161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p:cNvSpPr txBox="1"/>
          <p:nvPr/>
        </p:nvSpPr>
        <p:spPr>
          <a:xfrm>
            <a:off x="2698601" y="1539408"/>
            <a:ext cx="5632568" cy="369332"/>
          </a:xfrm>
          <a:prstGeom prst="rect">
            <a:avLst/>
          </a:prstGeom>
          <a:noFill/>
        </p:spPr>
        <p:txBody>
          <a:bodyPr wrap="none" rtlCol="0">
            <a:spAutoFit/>
          </a:bodyPr>
          <a:lstStyle/>
          <a:p>
            <a:r>
              <a:rPr lang="es-ES" b="1" dirty="0" smtClean="0">
                <a:solidFill>
                  <a:prstClr val="black"/>
                </a:solidFill>
              </a:rPr>
              <a:t>&lt;audio </a:t>
            </a:r>
            <a:r>
              <a:rPr lang="es-ES" b="1" dirty="0" err="1" smtClean="0">
                <a:solidFill>
                  <a:prstClr val="black"/>
                </a:solidFill>
              </a:rPr>
              <a:t>src</a:t>
            </a:r>
            <a:r>
              <a:rPr lang="es-ES" b="1" dirty="0" smtClean="0">
                <a:solidFill>
                  <a:prstClr val="black"/>
                </a:solidFill>
              </a:rPr>
              <a:t>=“fichero </a:t>
            </a:r>
            <a:r>
              <a:rPr lang="es-ES" b="1" smtClean="0">
                <a:solidFill>
                  <a:prstClr val="black"/>
                </a:solidFill>
              </a:rPr>
              <a:t>de audio”&gt;</a:t>
            </a:r>
            <a:r>
              <a:rPr lang="es-ES" dirty="0" smtClean="0">
                <a:solidFill>
                  <a:prstClr val="black"/>
                </a:solidFill>
              </a:rPr>
              <a:t>Texto alternativo</a:t>
            </a:r>
            <a:r>
              <a:rPr lang="es-ES" b="1" dirty="0" smtClean="0">
                <a:solidFill>
                  <a:prstClr val="black"/>
                </a:solidFill>
              </a:rPr>
              <a:t>&lt;/audio&gt; </a:t>
            </a:r>
            <a:endParaRPr lang="es-ES" b="1" dirty="0">
              <a:solidFill>
                <a:prstClr val="black"/>
              </a:solidFill>
            </a:endParaRPr>
          </a:p>
        </p:txBody>
      </p:sp>
      <p:pic>
        <p:nvPicPr>
          <p:cNvPr id="6" name="Imagen 5"/>
          <p:cNvPicPr>
            <a:picLocks noChangeAspect="1"/>
          </p:cNvPicPr>
          <p:nvPr/>
        </p:nvPicPr>
        <p:blipFill>
          <a:blip r:embed="rId3"/>
          <a:stretch>
            <a:fillRect/>
          </a:stretch>
        </p:blipFill>
        <p:spPr>
          <a:xfrm>
            <a:off x="7679446" y="404312"/>
            <a:ext cx="694048" cy="685034"/>
          </a:xfrm>
          <a:prstGeom prst="rect">
            <a:avLst/>
          </a:prstGeom>
        </p:spPr>
      </p:pic>
      <p:sp>
        <p:nvSpPr>
          <p:cNvPr id="7" name="CuadroTexto 6"/>
          <p:cNvSpPr txBox="1"/>
          <p:nvPr/>
        </p:nvSpPr>
        <p:spPr>
          <a:xfrm>
            <a:off x="642961" y="2200934"/>
            <a:ext cx="1039772" cy="369332"/>
          </a:xfrm>
          <a:prstGeom prst="rect">
            <a:avLst/>
          </a:prstGeom>
          <a:noFill/>
        </p:spPr>
        <p:txBody>
          <a:bodyPr wrap="none" rtlCol="0">
            <a:spAutoFit/>
          </a:bodyPr>
          <a:lstStyle/>
          <a:p>
            <a:r>
              <a:rPr lang="es-ES" dirty="0" smtClean="0">
                <a:solidFill>
                  <a:prstClr val="black"/>
                </a:solidFill>
              </a:rPr>
              <a:t>Atributos</a:t>
            </a:r>
            <a:endParaRPr lang="es-ES" dirty="0">
              <a:solidFill>
                <a:prstClr val="black"/>
              </a:solidFill>
            </a:endParaRPr>
          </a:p>
        </p:txBody>
      </p:sp>
      <p:sp>
        <p:nvSpPr>
          <p:cNvPr id="10" name="CuadroTexto 9"/>
          <p:cNvSpPr txBox="1"/>
          <p:nvPr/>
        </p:nvSpPr>
        <p:spPr>
          <a:xfrm>
            <a:off x="2043696" y="4771503"/>
            <a:ext cx="968214" cy="369332"/>
          </a:xfrm>
          <a:prstGeom prst="rect">
            <a:avLst/>
          </a:prstGeom>
          <a:noFill/>
        </p:spPr>
        <p:txBody>
          <a:bodyPr wrap="none" rtlCol="0">
            <a:spAutoFit/>
          </a:bodyPr>
          <a:lstStyle/>
          <a:p>
            <a:r>
              <a:rPr lang="es-ES" b="1" dirty="0" err="1" smtClean="0">
                <a:solidFill>
                  <a:prstClr val="black"/>
                </a:solidFill>
              </a:rPr>
              <a:t>autoplay</a:t>
            </a:r>
            <a:endParaRPr lang="es-ES" b="1" dirty="0">
              <a:solidFill>
                <a:prstClr val="black"/>
              </a:solidFill>
            </a:endParaRPr>
          </a:p>
        </p:txBody>
      </p:sp>
      <p:sp>
        <p:nvSpPr>
          <p:cNvPr id="2" name="Rectángulo 1"/>
          <p:cNvSpPr/>
          <p:nvPr/>
        </p:nvSpPr>
        <p:spPr>
          <a:xfrm>
            <a:off x="6196844" y="2473505"/>
            <a:ext cx="1900410" cy="2031325"/>
          </a:xfrm>
          <a:prstGeom prst="rect">
            <a:avLst/>
          </a:prstGeom>
        </p:spPr>
        <p:txBody>
          <a:bodyPr wrap="square">
            <a:spAutoFit/>
          </a:bodyPr>
          <a:lstStyle/>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s-ES" dirty="0">
              <a:solidFill>
                <a:prstClr val="black"/>
              </a:solidFill>
            </a:endParaRPr>
          </a:p>
        </p:txBody>
      </p:sp>
      <p:sp>
        <p:nvSpPr>
          <p:cNvPr id="3" name="Rectángulo 2"/>
          <p:cNvSpPr/>
          <p:nvPr/>
        </p:nvSpPr>
        <p:spPr>
          <a:xfrm>
            <a:off x="2029427" y="2663480"/>
            <a:ext cx="930704" cy="369332"/>
          </a:xfrm>
          <a:prstGeom prst="rect">
            <a:avLst/>
          </a:prstGeom>
        </p:spPr>
        <p:txBody>
          <a:bodyPr wrap="none">
            <a:spAutoFit/>
          </a:bodyPr>
          <a:lstStyle/>
          <a:p>
            <a:r>
              <a:rPr lang="en-US" b="1" dirty="0">
                <a:solidFill>
                  <a:prstClr val="black"/>
                </a:solidFill>
              </a:rPr>
              <a:t>controls</a:t>
            </a:r>
            <a:endParaRPr lang="es-ES" b="1" dirty="0">
              <a:solidFill>
                <a:prstClr val="black"/>
              </a:solidFill>
            </a:endParaRPr>
          </a:p>
        </p:txBody>
      </p:sp>
      <p:sp>
        <p:nvSpPr>
          <p:cNvPr id="5" name="Rectángulo 4"/>
          <p:cNvSpPr/>
          <p:nvPr/>
        </p:nvSpPr>
        <p:spPr>
          <a:xfrm>
            <a:off x="2043696" y="4385979"/>
            <a:ext cx="596638" cy="369332"/>
          </a:xfrm>
          <a:prstGeom prst="rect">
            <a:avLst/>
          </a:prstGeom>
        </p:spPr>
        <p:txBody>
          <a:bodyPr wrap="none">
            <a:spAutoFit/>
          </a:bodyPr>
          <a:lstStyle/>
          <a:p>
            <a:r>
              <a:rPr lang="en-US" b="1" dirty="0">
                <a:solidFill>
                  <a:prstClr val="black"/>
                </a:solidFill>
              </a:rPr>
              <a:t>loop</a:t>
            </a:r>
          </a:p>
        </p:txBody>
      </p:sp>
      <p:sp>
        <p:nvSpPr>
          <p:cNvPr id="19" name="Rectángulo 18"/>
          <p:cNvSpPr/>
          <p:nvPr/>
        </p:nvSpPr>
        <p:spPr>
          <a:xfrm>
            <a:off x="2013857" y="3300341"/>
            <a:ext cx="896207" cy="369332"/>
          </a:xfrm>
          <a:prstGeom prst="rect">
            <a:avLst/>
          </a:prstGeom>
        </p:spPr>
        <p:txBody>
          <a:bodyPr wrap="none">
            <a:spAutoFit/>
          </a:bodyPr>
          <a:lstStyle/>
          <a:p>
            <a:r>
              <a:rPr lang="en-US" b="1" dirty="0">
                <a:solidFill>
                  <a:prstClr val="black"/>
                </a:solidFill>
              </a:rPr>
              <a:t>preload</a:t>
            </a:r>
          </a:p>
        </p:txBody>
      </p:sp>
      <p:sp>
        <p:nvSpPr>
          <p:cNvPr id="32" name="Rectángulo 31"/>
          <p:cNvSpPr/>
          <p:nvPr/>
        </p:nvSpPr>
        <p:spPr>
          <a:xfrm>
            <a:off x="4115114" y="5809442"/>
            <a:ext cx="4063230"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tabLst>
                <a:tab pos="536575" algn="l"/>
              </a:tabLst>
            </a:pPr>
            <a:r>
              <a:rPr lang="es-ES" sz="1400" dirty="0" smtClean="0">
                <a:solidFill>
                  <a:prstClr val="black"/>
                </a:solidFill>
                <a:latin typeface="Courier New" panose="02070309020205020404" pitchFamily="49" charset="0"/>
                <a:cs typeface="Courier New" panose="02070309020205020404" pitchFamily="49" charset="0"/>
              </a:rPr>
              <a:t>&lt;audio </a:t>
            </a:r>
            <a:r>
              <a:rPr lang="es-ES" sz="1400" dirty="0" err="1" smtClean="0">
                <a:solidFill>
                  <a:prstClr val="black"/>
                </a:solidFill>
                <a:latin typeface="Courier New" panose="02070309020205020404" pitchFamily="49" charset="0"/>
                <a:cs typeface="Courier New" panose="02070309020205020404" pitchFamily="49" charset="0"/>
              </a:rPr>
              <a:t>src</a:t>
            </a:r>
            <a:r>
              <a:rPr lang="es-ES" sz="1400" dirty="0">
                <a:solidFill>
                  <a:prstClr val="black"/>
                </a:solidFill>
                <a:latin typeface="Courier New" panose="02070309020205020404" pitchFamily="49" charset="0"/>
                <a:cs typeface="Courier New" panose="02070309020205020404" pitchFamily="49" charset="0"/>
              </a:rPr>
              <a:t>="</a:t>
            </a:r>
            <a:r>
              <a:rPr lang="es-ES" sz="1400" dirty="0" smtClean="0">
                <a:solidFill>
                  <a:prstClr val="black"/>
                </a:solidFill>
                <a:latin typeface="Courier New" panose="02070309020205020404" pitchFamily="49" charset="0"/>
                <a:cs typeface="Courier New" panose="02070309020205020404" pitchFamily="49" charset="0"/>
              </a:rPr>
              <a:t>myaudio.mp3" </a:t>
            </a:r>
            <a:r>
              <a:rPr lang="es-ES" sz="1400" dirty="0" err="1">
                <a:solidFill>
                  <a:prstClr val="black"/>
                </a:solidFill>
                <a:latin typeface="Courier New" panose="02070309020205020404" pitchFamily="49" charset="0"/>
                <a:cs typeface="Courier New" panose="02070309020205020404" pitchFamily="49" charset="0"/>
              </a:rPr>
              <a:t>preload</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autoplay</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loop</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controls</a:t>
            </a:r>
            <a:r>
              <a:rPr lang="es-ES" sz="1400" dirty="0" smtClean="0">
                <a:solidFill>
                  <a:prstClr val="black"/>
                </a:solidFill>
                <a:latin typeface="Courier New" panose="02070309020205020404" pitchFamily="49" charset="0"/>
                <a:cs typeface="Courier New" panose="02070309020205020404" pitchFamily="49" charset="0"/>
              </a:rPr>
              <a:t>&gt;&lt;/audio&gt;</a:t>
            </a:r>
            <a:endParaRPr lang="es-ES" sz="1400" dirty="0">
              <a:solidFill>
                <a:prstClr val="black"/>
              </a:solidFill>
              <a:latin typeface="Courier New" panose="02070309020205020404" pitchFamily="49" charset="0"/>
              <a:cs typeface="Courier New" panose="02070309020205020404" pitchFamily="49" charset="0"/>
            </a:endParaRPr>
          </a:p>
        </p:txBody>
      </p:sp>
      <p:sp>
        <p:nvSpPr>
          <p:cNvPr id="34" name="CuadroTexto 33"/>
          <p:cNvSpPr txBox="1"/>
          <p:nvPr/>
        </p:nvSpPr>
        <p:spPr>
          <a:xfrm>
            <a:off x="3536641" y="2525804"/>
            <a:ext cx="3957700" cy="646331"/>
          </a:xfrm>
          <a:prstGeom prst="rect">
            <a:avLst/>
          </a:prstGeom>
          <a:noFill/>
        </p:spPr>
        <p:txBody>
          <a:bodyPr wrap="square" rtlCol="0">
            <a:spAutoFit/>
          </a:bodyPr>
          <a:lstStyle/>
          <a:p>
            <a:r>
              <a:rPr lang="es-ES" dirty="0" smtClean="0">
                <a:solidFill>
                  <a:prstClr val="black"/>
                </a:solidFill>
              </a:rPr>
              <a:t>al darle control al usuario es un elemento recomendable</a:t>
            </a:r>
            <a:endParaRPr lang="es-ES" dirty="0">
              <a:solidFill>
                <a:prstClr val="black"/>
              </a:solidFill>
            </a:endParaRPr>
          </a:p>
        </p:txBody>
      </p:sp>
      <p:cxnSp>
        <p:nvCxnSpPr>
          <p:cNvPr id="38" name="Conector recto de flecha 37"/>
          <p:cNvCxnSpPr>
            <a:stCxn id="3" idx="3"/>
            <a:endCxn id="34" idx="1"/>
          </p:cNvCxnSpPr>
          <p:nvPr/>
        </p:nvCxnSpPr>
        <p:spPr>
          <a:xfrm>
            <a:off x="2960131" y="2848146"/>
            <a:ext cx="576510" cy="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CuadroTexto 38"/>
          <p:cNvSpPr txBox="1"/>
          <p:nvPr/>
        </p:nvSpPr>
        <p:spPr>
          <a:xfrm>
            <a:off x="3750501" y="3331985"/>
            <a:ext cx="4892686" cy="369332"/>
          </a:xfrm>
          <a:prstGeom prst="rect">
            <a:avLst/>
          </a:prstGeom>
          <a:noFill/>
        </p:spPr>
        <p:txBody>
          <a:bodyPr wrap="none" rtlCol="0">
            <a:spAutoFit/>
          </a:bodyPr>
          <a:lstStyle/>
          <a:p>
            <a:r>
              <a:rPr lang="es-ES" dirty="0" smtClean="0">
                <a:solidFill>
                  <a:prstClr val="black"/>
                </a:solidFill>
              </a:rPr>
              <a:t>sólo si el video es un elemento central de la página</a:t>
            </a:r>
            <a:endParaRPr lang="es-ES" dirty="0">
              <a:solidFill>
                <a:prstClr val="black"/>
              </a:solidFill>
            </a:endParaRPr>
          </a:p>
        </p:txBody>
      </p:sp>
      <p:cxnSp>
        <p:nvCxnSpPr>
          <p:cNvPr id="41" name="Conector recto de flecha 40"/>
          <p:cNvCxnSpPr>
            <a:stCxn id="19" idx="3"/>
            <a:endCxn id="39" idx="1"/>
          </p:cNvCxnSpPr>
          <p:nvPr/>
        </p:nvCxnSpPr>
        <p:spPr>
          <a:xfrm>
            <a:off x="2910064" y="3485007"/>
            <a:ext cx="840437" cy="31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CuadroTexto 41"/>
          <p:cNvSpPr txBox="1"/>
          <p:nvPr/>
        </p:nvSpPr>
        <p:spPr>
          <a:xfrm>
            <a:off x="3889866" y="4343717"/>
            <a:ext cx="4217304" cy="646331"/>
          </a:xfrm>
          <a:prstGeom prst="rect">
            <a:avLst/>
          </a:prstGeom>
          <a:noFill/>
        </p:spPr>
        <p:txBody>
          <a:bodyPr wrap="square" rtlCol="0">
            <a:spAutoFit/>
          </a:bodyPr>
          <a:lstStyle/>
          <a:p>
            <a:r>
              <a:rPr lang="es-ES" dirty="0" smtClean="0">
                <a:solidFill>
                  <a:prstClr val="black"/>
                </a:solidFill>
              </a:rPr>
              <a:t>son acciones que el usuario no controla: pueden resultar molestas</a:t>
            </a:r>
            <a:endParaRPr lang="es-ES" dirty="0">
              <a:solidFill>
                <a:prstClr val="black"/>
              </a:solidFill>
            </a:endParaRPr>
          </a:p>
        </p:txBody>
      </p:sp>
      <p:cxnSp>
        <p:nvCxnSpPr>
          <p:cNvPr id="44" name="Conector recto de flecha 43"/>
          <p:cNvCxnSpPr>
            <a:stCxn id="10" idx="3"/>
            <a:endCxn id="42" idx="1"/>
          </p:cNvCxnSpPr>
          <p:nvPr/>
        </p:nvCxnSpPr>
        <p:spPr>
          <a:xfrm flipV="1">
            <a:off x="3011910" y="4666883"/>
            <a:ext cx="877956" cy="289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p:cNvCxnSpPr>
            <a:stCxn id="5" idx="3"/>
            <a:endCxn id="42" idx="1"/>
          </p:cNvCxnSpPr>
          <p:nvPr/>
        </p:nvCxnSpPr>
        <p:spPr>
          <a:xfrm>
            <a:off x="2640334" y="4570645"/>
            <a:ext cx="1249532" cy="96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ángulo 23"/>
          <p:cNvSpPr/>
          <p:nvPr/>
        </p:nvSpPr>
        <p:spPr>
          <a:xfrm>
            <a:off x="752610" y="1452065"/>
            <a:ext cx="1261247"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s-ES" sz="2400" b="1" dirty="0" smtClean="0">
                <a:solidFill>
                  <a:prstClr val="white"/>
                </a:solidFill>
              </a:rPr>
              <a:t>&lt;audio&gt;</a:t>
            </a:r>
            <a:endParaRPr lang="es-ES" sz="2400" b="1" dirty="0">
              <a:solidFill>
                <a:prstClr val="white"/>
              </a:solidFill>
            </a:endParaRPr>
          </a:p>
        </p:txBody>
      </p:sp>
      <p:sp>
        <p:nvSpPr>
          <p:cNvPr id="37" name="Rectángulo 36"/>
          <p:cNvSpPr/>
          <p:nvPr/>
        </p:nvSpPr>
        <p:spPr>
          <a:xfrm>
            <a:off x="2029427" y="3867078"/>
            <a:ext cx="781945" cy="369332"/>
          </a:xfrm>
          <a:prstGeom prst="rect">
            <a:avLst/>
          </a:prstGeom>
        </p:spPr>
        <p:txBody>
          <a:bodyPr wrap="none">
            <a:spAutoFit/>
          </a:bodyPr>
          <a:lstStyle/>
          <a:p>
            <a:r>
              <a:rPr lang="en-US" b="1" dirty="0" smtClean="0">
                <a:solidFill>
                  <a:prstClr val="black"/>
                </a:solidFill>
              </a:rPr>
              <a:t>muted</a:t>
            </a:r>
            <a:endParaRPr lang="en-US" b="1" dirty="0">
              <a:solidFill>
                <a:prstClr val="black"/>
              </a:solidFill>
            </a:endParaRPr>
          </a:p>
        </p:txBody>
      </p:sp>
      <p:sp>
        <p:nvSpPr>
          <p:cNvPr id="29" name="CuadroTexto 28"/>
          <p:cNvSpPr txBox="1"/>
          <p:nvPr/>
        </p:nvSpPr>
        <p:spPr>
          <a:xfrm>
            <a:off x="3750501" y="3877761"/>
            <a:ext cx="1322285" cy="369332"/>
          </a:xfrm>
          <a:prstGeom prst="rect">
            <a:avLst/>
          </a:prstGeom>
          <a:noFill/>
        </p:spPr>
        <p:txBody>
          <a:bodyPr wrap="none" rtlCol="0">
            <a:spAutoFit/>
          </a:bodyPr>
          <a:lstStyle/>
          <a:p>
            <a:r>
              <a:rPr lang="es-ES" dirty="0" smtClean="0">
                <a:solidFill>
                  <a:prstClr val="black"/>
                </a:solidFill>
              </a:rPr>
              <a:t>sin volumen</a:t>
            </a:r>
            <a:endParaRPr lang="es-ES" dirty="0">
              <a:solidFill>
                <a:prstClr val="black"/>
              </a:solidFill>
            </a:endParaRPr>
          </a:p>
        </p:txBody>
      </p:sp>
      <p:cxnSp>
        <p:nvCxnSpPr>
          <p:cNvPr id="31" name="Conector recto de flecha 30"/>
          <p:cNvCxnSpPr>
            <a:stCxn id="37" idx="3"/>
            <a:endCxn id="29" idx="1"/>
          </p:cNvCxnSpPr>
          <p:nvPr/>
        </p:nvCxnSpPr>
        <p:spPr>
          <a:xfrm>
            <a:off x="2811372" y="4051744"/>
            <a:ext cx="939129" cy="1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ítulo 7"/>
          <p:cNvSpPr>
            <a:spLocks noGrp="1"/>
          </p:cNvSpPr>
          <p:nvPr>
            <p:ph type="title"/>
          </p:nvPr>
        </p:nvSpPr>
        <p:spPr>
          <a:xfrm>
            <a:off x="628650" y="365127"/>
            <a:ext cx="6898886" cy="638174"/>
          </a:xfrm>
        </p:spPr>
        <p:txBody>
          <a:bodyPr>
            <a:normAutofit/>
          </a:bodyPr>
          <a:lstStyle/>
          <a:p>
            <a:pPr algn="ctr"/>
            <a:r>
              <a:rPr lang="es-ES" dirty="0"/>
              <a:t>La etiqueta </a:t>
            </a:r>
            <a:r>
              <a:rPr lang="es-ES" dirty="0" smtClean="0"/>
              <a:t>&lt;audio&gt; </a:t>
            </a:r>
            <a:endParaRPr lang="es-ES" dirty="0"/>
          </a:p>
        </p:txBody>
      </p:sp>
    </p:spTree>
    <p:extLst>
      <p:ext uri="{BB962C8B-B14F-4D97-AF65-F5344CB8AC3E}">
        <p14:creationId xmlns:p14="http://schemas.microsoft.com/office/powerpoint/2010/main" val="14833148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2225207" y="416714"/>
            <a:ext cx="6197153" cy="638174"/>
          </a:xfrm>
        </p:spPr>
        <p:txBody>
          <a:bodyPr vert="horz" lIns="91440" tIns="45720" rIns="91440" bIns="45720" rtlCol="0" anchor="ctr">
            <a:noAutofit/>
          </a:bodyPr>
          <a:lstStyle/>
          <a:p>
            <a:pPr algn="ctr" defTabSz="762000">
              <a:lnSpc>
                <a:spcPct val="100000"/>
              </a:lnSpc>
              <a:spcBef>
                <a:spcPts val="0"/>
              </a:spcBef>
            </a:pPr>
            <a:r>
              <a:rPr lang="es-ES" b="1" i="1" dirty="0" smtClean="0">
                <a:solidFill>
                  <a:srgbClr val="04617B"/>
                </a:solidFill>
                <a:effectLst>
                  <a:outerShdw blurRad="38100" dist="38100" dir="2700000" algn="tl">
                    <a:srgbClr val="C0C0C0"/>
                  </a:outerShdw>
                </a:effectLst>
                <a:latin typeface="Constantia"/>
                <a:cs typeface="+mn-cs"/>
              </a:rPr>
              <a:t>Ejercicio ()</a:t>
            </a:r>
            <a:endParaRPr lang="es-ES" b="1" i="1" dirty="0">
              <a:solidFill>
                <a:srgbClr val="04617B"/>
              </a:solidFill>
              <a:effectLst>
                <a:outerShdw blurRad="38100" dist="38100" dir="2700000" algn="tl">
                  <a:srgbClr val="C0C0C0"/>
                </a:outerShdw>
              </a:effectLst>
              <a:latin typeface="Constantia"/>
              <a:cs typeface="+mn-cs"/>
            </a:endParaRPr>
          </a:p>
        </p:txBody>
      </p:sp>
      <p:sp>
        <p:nvSpPr>
          <p:cNvPr id="2" name="CuadroTexto 1"/>
          <p:cNvSpPr txBox="1"/>
          <p:nvPr/>
        </p:nvSpPr>
        <p:spPr>
          <a:xfrm>
            <a:off x="1036749" y="2433081"/>
            <a:ext cx="7558611" cy="1200329"/>
          </a:xfrm>
          <a:prstGeom prst="rect">
            <a:avLst/>
          </a:prstGeom>
          <a:noFill/>
        </p:spPr>
        <p:txBody>
          <a:bodyPr wrap="square" rtlCol="0">
            <a:spAutoFit/>
          </a:bodyPr>
          <a:lstStyle/>
          <a:p>
            <a:r>
              <a:rPr lang="es-ES" b="1" dirty="0">
                <a:solidFill>
                  <a:prstClr val="black"/>
                </a:solidFill>
              </a:rPr>
              <a:t>Web Multimedia: vídeo embebido </a:t>
            </a:r>
            <a:r>
              <a:rPr lang="es-ES" b="1" dirty="0" smtClean="0">
                <a:solidFill>
                  <a:prstClr val="black"/>
                </a:solidFill>
              </a:rPr>
              <a:t>HTML5</a:t>
            </a:r>
            <a:endParaRPr lang="es-ES" b="1" dirty="0">
              <a:solidFill>
                <a:prstClr val="black"/>
              </a:solidFill>
            </a:endParaRPr>
          </a:p>
          <a:p>
            <a:r>
              <a:rPr lang="es-ES" dirty="0">
                <a:solidFill>
                  <a:prstClr val="black"/>
                </a:solidFill>
              </a:rPr>
              <a:t>Generamos </a:t>
            </a:r>
            <a:r>
              <a:rPr lang="es-ES" dirty="0" smtClean="0">
                <a:solidFill>
                  <a:prstClr val="black"/>
                </a:solidFill>
              </a:rPr>
              <a:t>un documento </a:t>
            </a:r>
            <a:r>
              <a:rPr lang="es-ES" dirty="0">
                <a:solidFill>
                  <a:prstClr val="black"/>
                </a:solidFill>
              </a:rPr>
              <a:t>HTML en los que incluimos </a:t>
            </a:r>
            <a:r>
              <a:rPr lang="es-ES" dirty="0" smtClean="0">
                <a:solidFill>
                  <a:prstClr val="black"/>
                </a:solidFill>
              </a:rPr>
              <a:t>vídeo </a:t>
            </a:r>
            <a:r>
              <a:rPr lang="es-ES" dirty="0">
                <a:solidFill>
                  <a:prstClr val="black"/>
                </a:solidFill>
              </a:rPr>
              <a:t>embebido, en </a:t>
            </a:r>
            <a:r>
              <a:rPr lang="es-ES" dirty="0" smtClean="0">
                <a:solidFill>
                  <a:prstClr val="black"/>
                </a:solidFill>
              </a:rPr>
              <a:t>formatos MP4, OOG y </a:t>
            </a:r>
            <a:r>
              <a:rPr lang="es-ES" dirty="0" err="1" smtClean="0">
                <a:solidFill>
                  <a:prstClr val="black"/>
                </a:solidFill>
              </a:rPr>
              <a:t>WebM</a:t>
            </a:r>
            <a:r>
              <a:rPr lang="es-ES" dirty="0" smtClean="0">
                <a:solidFill>
                  <a:prstClr val="black"/>
                </a:solidFill>
              </a:rPr>
              <a:t>, al tiempo que proporcionamos un hiperenlace a una copia descargable del mismo, por motivos de compatibilidad.</a:t>
            </a:r>
            <a:endParaRPr lang="es-ES" dirty="0">
              <a:solidFill>
                <a:prstClr val="black"/>
              </a:solidFill>
            </a:endParaRPr>
          </a:p>
        </p:txBody>
      </p:sp>
      <p:sp>
        <p:nvSpPr>
          <p:cNvPr id="9" name="CuadroTexto 8"/>
          <p:cNvSpPr txBox="1"/>
          <p:nvPr/>
        </p:nvSpPr>
        <p:spPr>
          <a:xfrm>
            <a:off x="1036749" y="4531628"/>
            <a:ext cx="7130221" cy="646331"/>
          </a:xfrm>
          <a:prstGeom prst="rect">
            <a:avLst/>
          </a:prstGeom>
          <a:noFill/>
        </p:spPr>
        <p:txBody>
          <a:bodyPr wrap="square" rtlCol="0">
            <a:spAutoFit/>
          </a:bodyPr>
          <a:lstStyle/>
          <a:p>
            <a:r>
              <a:rPr lang="es-ES" dirty="0" smtClean="0">
                <a:solidFill>
                  <a:prstClr val="black"/>
                </a:solidFill>
              </a:rPr>
              <a:t>Objetivo: incluir vídeo embebido en una página web mediante la nueva etiqueta HTML5 diferenciándolo del acceso a un fichero de video externo.</a:t>
            </a:r>
            <a:endParaRPr lang="es-ES" dirty="0">
              <a:solidFill>
                <a:prstClr val="black"/>
              </a:solidFill>
            </a:endParaRPr>
          </a:p>
        </p:txBody>
      </p:sp>
    </p:spTree>
    <p:extLst>
      <p:ext uri="{BB962C8B-B14F-4D97-AF65-F5344CB8AC3E}">
        <p14:creationId xmlns:p14="http://schemas.microsoft.com/office/powerpoint/2010/main" val="23340516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270" y="271700"/>
            <a:ext cx="4938432" cy="925793"/>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De XHTML a </a:t>
            </a:r>
            <a:r>
              <a:rPr lang="es-ES" sz="3600" b="1" i="1" dirty="0" smtClean="0">
                <a:solidFill>
                  <a:srgbClr val="04617B"/>
                </a:solidFill>
                <a:effectLst>
                  <a:outerShdw blurRad="38100" dist="38100" dir="2700000" algn="tl">
                    <a:srgbClr val="C0C0C0"/>
                  </a:outerShdw>
                </a:effectLst>
                <a:latin typeface="Constantia"/>
                <a:cs typeface="+mn-cs"/>
              </a:rPr>
              <a:t>HTML5</a:t>
            </a:r>
            <a:endParaRPr lang="es-ES" sz="3600" b="1" i="1" dirty="0">
              <a:solidFill>
                <a:srgbClr val="04617B"/>
              </a:solidFill>
              <a:effectLst>
                <a:outerShdw blurRad="38100" dist="38100" dir="2700000" algn="tl">
                  <a:srgbClr val="C0C0C0"/>
                </a:outerShdw>
              </a:effectLst>
              <a:latin typeface="Constantia"/>
              <a:cs typeface="+mn-cs"/>
            </a:endParaRPr>
          </a:p>
        </p:txBody>
      </p:sp>
      <p:pic>
        <p:nvPicPr>
          <p:cNvPr id="4" name="Imagen 3"/>
          <p:cNvPicPr>
            <a:picLocks noChangeAspect="1"/>
          </p:cNvPicPr>
          <p:nvPr/>
        </p:nvPicPr>
        <p:blipFill>
          <a:blip r:embed="rId3"/>
          <a:stretch>
            <a:fillRect/>
          </a:stretch>
        </p:blipFill>
        <p:spPr>
          <a:xfrm>
            <a:off x="7372925" y="5107649"/>
            <a:ext cx="1296763" cy="1296763"/>
          </a:xfrm>
          <a:prstGeom prst="rect">
            <a:avLst/>
          </a:prstGeom>
        </p:spPr>
      </p:pic>
      <p:sp>
        <p:nvSpPr>
          <p:cNvPr id="5" name="Rectángulo 4"/>
          <p:cNvSpPr/>
          <p:nvPr/>
        </p:nvSpPr>
        <p:spPr>
          <a:xfrm>
            <a:off x="5673969" y="4510719"/>
            <a:ext cx="2897655" cy="448054"/>
          </a:xfrm>
          <a:prstGeom prst="rect">
            <a:avLst/>
          </a:prstGeom>
        </p:spPr>
        <p:txBody>
          <a:bodyPr wrap="square">
            <a:normAutofit/>
          </a:bodyPr>
          <a:lstStyle/>
          <a:p>
            <a:pPr algn="ctr"/>
            <a:r>
              <a:rPr lang="es-ES" dirty="0" smtClean="0">
                <a:solidFill>
                  <a:prstClr val="black"/>
                </a:solidFill>
              </a:rPr>
              <a:t>En 2007 </a:t>
            </a:r>
            <a:r>
              <a:rPr lang="es-ES" dirty="0">
                <a:solidFill>
                  <a:prstClr val="black"/>
                </a:solidFill>
              </a:rPr>
              <a:t>se unió </a:t>
            </a:r>
            <a:r>
              <a:rPr lang="es-ES" dirty="0" smtClean="0">
                <a:solidFill>
                  <a:prstClr val="black"/>
                </a:solidFill>
              </a:rPr>
              <a:t>a WHATWG</a:t>
            </a:r>
            <a:endParaRPr lang="es-ES" dirty="0">
              <a:solidFill>
                <a:prstClr val="black"/>
              </a:solidFill>
            </a:endParaRPr>
          </a:p>
        </p:txBody>
      </p:sp>
      <p:sp>
        <p:nvSpPr>
          <p:cNvPr id="7" name="Rectángulo 6"/>
          <p:cNvSpPr/>
          <p:nvPr/>
        </p:nvSpPr>
        <p:spPr>
          <a:xfrm>
            <a:off x="5720861" y="2471876"/>
            <a:ext cx="2803870" cy="577000"/>
          </a:xfrm>
          <a:prstGeom prst="rect">
            <a:avLst/>
          </a:prstGeom>
        </p:spPr>
        <p:txBody>
          <a:bodyPr wrap="square">
            <a:normAutofit fontScale="92500" lnSpcReduction="10000"/>
          </a:bodyPr>
          <a:lstStyle/>
          <a:p>
            <a:r>
              <a:rPr lang="es-ES" dirty="0">
                <a:solidFill>
                  <a:prstClr val="black"/>
                </a:solidFill>
              </a:rPr>
              <a:t>Trabajo rechazado </a:t>
            </a:r>
            <a:r>
              <a:rPr lang="es-ES" dirty="0" smtClean="0">
                <a:solidFill>
                  <a:prstClr val="black"/>
                </a:solidFill>
              </a:rPr>
              <a:t>finalmente por </a:t>
            </a:r>
            <a:r>
              <a:rPr lang="es-ES" dirty="0">
                <a:solidFill>
                  <a:prstClr val="black"/>
                </a:solidFill>
              </a:rPr>
              <a:t>los miembros del W3C</a:t>
            </a:r>
          </a:p>
        </p:txBody>
      </p:sp>
      <p:sp>
        <p:nvSpPr>
          <p:cNvPr id="8" name="Rectángulo 7"/>
          <p:cNvSpPr/>
          <p:nvPr/>
        </p:nvSpPr>
        <p:spPr>
          <a:xfrm>
            <a:off x="974382" y="3396779"/>
            <a:ext cx="2317510" cy="1110908"/>
          </a:xfrm>
          <a:prstGeom prst="rect">
            <a:avLst/>
          </a:prstGeom>
        </p:spPr>
        <p:txBody>
          <a:bodyPr wrap="square">
            <a:normAutofit fontScale="92500" lnSpcReduction="10000"/>
          </a:bodyPr>
          <a:lstStyle/>
          <a:p>
            <a:pPr algn="ctr"/>
            <a:r>
              <a:rPr lang="es-ES" dirty="0" smtClean="0">
                <a:solidFill>
                  <a:prstClr val="black"/>
                </a:solidFill>
              </a:rPr>
              <a:t>proyecto liderado por </a:t>
            </a:r>
            <a:r>
              <a:rPr lang="es-ES" dirty="0" err="1" smtClean="0">
                <a:solidFill>
                  <a:prstClr val="black"/>
                </a:solidFill>
              </a:rPr>
              <a:t>Ian</a:t>
            </a:r>
            <a:r>
              <a:rPr lang="es-ES" dirty="0" smtClean="0">
                <a:solidFill>
                  <a:prstClr val="black"/>
                </a:solidFill>
              </a:rPr>
              <a:t> </a:t>
            </a:r>
            <a:r>
              <a:rPr lang="es-ES" dirty="0" err="1" smtClean="0">
                <a:solidFill>
                  <a:prstClr val="black"/>
                </a:solidFill>
              </a:rPr>
              <a:t>Hickson</a:t>
            </a:r>
            <a:r>
              <a:rPr lang="es-ES" dirty="0" smtClean="0">
                <a:solidFill>
                  <a:prstClr val="black"/>
                </a:solidFill>
              </a:rPr>
              <a:t> basado </a:t>
            </a:r>
            <a:r>
              <a:rPr lang="es-ES" dirty="0">
                <a:solidFill>
                  <a:prstClr val="black"/>
                </a:solidFill>
              </a:rPr>
              <a:t>en la compatibilidad con tecnologías anteriores.</a:t>
            </a:r>
          </a:p>
        </p:txBody>
      </p:sp>
      <p:sp>
        <p:nvSpPr>
          <p:cNvPr id="9" name="Rectángulo 8"/>
          <p:cNvSpPr/>
          <p:nvPr/>
        </p:nvSpPr>
        <p:spPr>
          <a:xfrm>
            <a:off x="1790813" y="1392330"/>
            <a:ext cx="2052271" cy="646331"/>
          </a:xfrm>
          <a:prstGeom prst="rect">
            <a:avLst/>
          </a:prstGeom>
        </p:spPr>
        <p:txBody>
          <a:bodyPr wrap="square">
            <a:normAutofit/>
          </a:bodyPr>
          <a:lstStyle/>
          <a:p>
            <a:r>
              <a:rPr lang="es-ES" dirty="0" smtClean="0">
                <a:solidFill>
                  <a:prstClr val="black"/>
                </a:solidFill>
              </a:rPr>
              <a:t>2004: presenta </a:t>
            </a:r>
            <a:r>
              <a:rPr lang="es-ES" dirty="0">
                <a:solidFill>
                  <a:prstClr val="black"/>
                </a:solidFill>
              </a:rPr>
              <a:t>las bases para </a:t>
            </a:r>
            <a:r>
              <a:rPr lang="es-ES" dirty="0" smtClean="0">
                <a:solidFill>
                  <a:prstClr val="black"/>
                </a:solidFill>
              </a:rPr>
              <a:t>HTML5</a:t>
            </a:r>
            <a:endParaRPr lang="es-ES" dirty="0">
              <a:solidFill>
                <a:prstClr val="black"/>
              </a:solidFill>
            </a:endParaRPr>
          </a:p>
        </p:txBody>
      </p:sp>
      <p:sp>
        <p:nvSpPr>
          <p:cNvPr id="10" name="Rectángulo 9"/>
          <p:cNvSpPr/>
          <p:nvPr/>
        </p:nvSpPr>
        <p:spPr>
          <a:xfrm>
            <a:off x="6446452" y="1323036"/>
            <a:ext cx="1830884"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normAutofit/>
          </a:bodyPr>
          <a:lstStyle/>
          <a:p>
            <a:r>
              <a:rPr lang="es-ES" dirty="0" smtClean="0">
                <a:solidFill>
                  <a:prstClr val="black"/>
                </a:solidFill>
              </a:rPr>
              <a:t>Preferencia </a:t>
            </a:r>
            <a:r>
              <a:rPr lang="es-ES" dirty="0">
                <a:solidFill>
                  <a:prstClr val="black"/>
                </a:solidFill>
              </a:rPr>
              <a:t>al desarrollo del </a:t>
            </a:r>
            <a:r>
              <a:rPr lang="es-ES" dirty="0" smtClean="0">
                <a:solidFill>
                  <a:prstClr val="black"/>
                </a:solidFill>
              </a:rPr>
              <a:t>XHTML 2.0</a:t>
            </a:r>
            <a:endParaRPr lang="es-ES" dirty="0">
              <a:solidFill>
                <a:prstClr val="black"/>
              </a:solidFill>
            </a:endParaRPr>
          </a:p>
        </p:txBody>
      </p:sp>
      <p:cxnSp>
        <p:nvCxnSpPr>
          <p:cNvPr id="12" name="Conector recto de flecha 11"/>
          <p:cNvCxnSpPr/>
          <p:nvPr/>
        </p:nvCxnSpPr>
        <p:spPr>
          <a:xfrm>
            <a:off x="3868615" y="1901671"/>
            <a:ext cx="2577837" cy="210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Rectángulo 12"/>
          <p:cNvSpPr/>
          <p:nvPr/>
        </p:nvSpPr>
        <p:spPr>
          <a:xfrm>
            <a:off x="920482" y="2507584"/>
            <a:ext cx="2588774"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normAutofit/>
          </a:bodyPr>
          <a:lstStyle/>
          <a:p>
            <a:pPr algn="ctr"/>
            <a:r>
              <a:rPr lang="es-ES" dirty="0" smtClean="0">
                <a:solidFill>
                  <a:prstClr val="black"/>
                </a:solidFill>
              </a:rPr>
              <a:t>2004: WHATWG</a:t>
            </a:r>
          </a:p>
          <a:p>
            <a:pPr algn="ctr"/>
            <a:r>
              <a:rPr lang="es-ES" dirty="0">
                <a:solidFill>
                  <a:prstClr val="black"/>
                </a:solidFill>
              </a:rPr>
              <a:t>(Opera </a:t>
            </a:r>
            <a:r>
              <a:rPr lang="es-ES" dirty="0" smtClean="0">
                <a:solidFill>
                  <a:prstClr val="black"/>
                </a:solidFill>
              </a:rPr>
              <a:t>+ Apple y Mozilla)</a:t>
            </a:r>
            <a:endParaRPr lang="es-ES" dirty="0">
              <a:solidFill>
                <a:prstClr val="black"/>
              </a:solidFill>
            </a:endParaRPr>
          </a:p>
        </p:txBody>
      </p:sp>
      <p:sp>
        <p:nvSpPr>
          <p:cNvPr id="14" name="Rectángulo 13"/>
          <p:cNvSpPr/>
          <p:nvPr/>
        </p:nvSpPr>
        <p:spPr>
          <a:xfrm>
            <a:off x="5774311" y="3346710"/>
            <a:ext cx="2943680" cy="923330"/>
          </a:xfrm>
          <a:prstGeom prst="rect">
            <a:avLst/>
          </a:prstGeom>
        </p:spPr>
        <p:style>
          <a:lnRef idx="1">
            <a:schemeClr val="accent5"/>
          </a:lnRef>
          <a:fillRef idx="3">
            <a:schemeClr val="accent5"/>
          </a:fillRef>
          <a:effectRef idx="2">
            <a:schemeClr val="accent5"/>
          </a:effectRef>
          <a:fontRef idx="minor">
            <a:schemeClr val="lt1"/>
          </a:fontRef>
        </p:style>
        <p:txBody>
          <a:bodyPr wrap="square">
            <a:normAutofit/>
          </a:bodyPr>
          <a:lstStyle/>
          <a:p>
            <a:pPr algn="ctr"/>
            <a:r>
              <a:rPr lang="es-ES" dirty="0">
                <a:solidFill>
                  <a:prstClr val="white"/>
                </a:solidFill>
              </a:rPr>
              <a:t>En 2006, el W3C se interesó de </a:t>
            </a:r>
            <a:r>
              <a:rPr lang="es-ES" dirty="0" smtClean="0">
                <a:solidFill>
                  <a:prstClr val="white"/>
                </a:solidFill>
              </a:rPr>
              <a:t>nuevo en </a:t>
            </a:r>
            <a:r>
              <a:rPr lang="es-ES" dirty="0">
                <a:solidFill>
                  <a:prstClr val="white"/>
                </a:solidFill>
              </a:rPr>
              <a:t>el </a:t>
            </a:r>
            <a:r>
              <a:rPr lang="es-ES" dirty="0" smtClean="0">
                <a:solidFill>
                  <a:prstClr val="white"/>
                </a:solidFill>
              </a:rPr>
              <a:t>desarrollo </a:t>
            </a:r>
            <a:r>
              <a:rPr lang="es-ES" dirty="0">
                <a:solidFill>
                  <a:prstClr val="white"/>
                </a:solidFill>
              </a:rPr>
              <a:t>de </a:t>
            </a:r>
            <a:r>
              <a:rPr lang="es-ES" dirty="0" smtClean="0">
                <a:solidFill>
                  <a:prstClr val="white"/>
                </a:solidFill>
              </a:rPr>
              <a:t>HTML 5</a:t>
            </a:r>
            <a:endParaRPr lang="es-ES" dirty="0">
              <a:solidFill>
                <a:prstClr val="white"/>
              </a:solidFill>
            </a:endParaRPr>
          </a:p>
        </p:txBody>
      </p:sp>
      <p:sp>
        <p:nvSpPr>
          <p:cNvPr id="16" name="Forma libre 15"/>
          <p:cNvSpPr/>
          <p:nvPr/>
        </p:nvSpPr>
        <p:spPr>
          <a:xfrm>
            <a:off x="5116778" y="1940962"/>
            <a:ext cx="604083" cy="840656"/>
          </a:xfrm>
          <a:custGeom>
            <a:avLst/>
            <a:gdLst>
              <a:gd name="connsiteX0" fmla="*/ 0 w 1043354"/>
              <a:gd name="connsiteY0" fmla="*/ 0 h 656492"/>
              <a:gd name="connsiteX1" fmla="*/ 0 w 1043354"/>
              <a:gd name="connsiteY1" fmla="*/ 656492 h 656492"/>
              <a:gd name="connsiteX2" fmla="*/ 1043354 w 1043354"/>
              <a:gd name="connsiteY2" fmla="*/ 656492 h 656492"/>
            </a:gdLst>
            <a:ahLst/>
            <a:cxnLst>
              <a:cxn ang="0">
                <a:pos x="connsiteX0" y="connsiteY0"/>
              </a:cxn>
              <a:cxn ang="0">
                <a:pos x="connsiteX1" y="connsiteY1"/>
              </a:cxn>
              <a:cxn ang="0">
                <a:pos x="connsiteX2" y="connsiteY2"/>
              </a:cxn>
            </a:cxnLst>
            <a:rect l="l" t="t" r="r" b="b"/>
            <a:pathLst>
              <a:path w="1043354" h="656492">
                <a:moveTo>
                  <a:pt x="0" y="0"/>
                </a:moveTo>
                <a:lnTo>
                  <a:pt x="0" y="656492"/>
                </a:lnTo>
                <a:lnTo>
                  <a:pt x="1043354" y="656492"/>
                </a:ln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
              <a:solidFill>
                <a:prstClr val="black"/>
              </a:solidFill>
            </a:endParaRPr>
          </a:p>
        </p:txBody>
      </p:sp>
      <p:sp>
        <p:nvSpPr>
          <p:cNvPr id="17" name="Rectángulo 16"/>
          <p:cNvSpPr/>
          <p:nvPr/>
        </p:nvSpPr>
        <p:spPr>
          <a:xfrm>
            <a:off x="5438485" y="5568453"/>
            <a:ext cx="193444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normAutofit/>
          </a:bodyPr>
          <a:lstStyle/>
          <a:p>
            <a:pPr algn="ctr"/>
            <a:r>
              <a:rPr lang="es-ES" dirty="0">
                <a:solidFill>
                  <a:prstClr val="black"/>
                </a:solidFill>
              </a:rPr>
              <a:t>Proyecto unificado</a:t>
            </a:r>
            <a:br>
              <a:rPr lang="es-ES" dirty="0">
                <a:solidFill>
                  <a:prstClr val="black"/>
                </a:solidFill>
              </a:rPr>
            </a:br>
            <a:r>
              <a:rPr lang="es-ES" dirty="0">
                <a:solidFill>
                  <a:prstClr val="black"/>
                </a:solidFill>
              </a:rPr>
              <a:t>de HTLM5</a:t>
            </a:r>
          </a:p>
        </p:txBody>
      </p:sp>
      <p:cxnSp>
        <p:nvCxnSpPr>
          <p:cNvPr id="21" name="Conector recto de flecha 20"/>
          <p:cNvCxnSpPr>
            <a:stCxn id="7" idx="2"/>
          </p:cNvCxnSpPr>
          <p:nvPr/>
        </p:nvCxnSpPr>
        <p:spPr>
          <a:xfrm>
            <a:off x="7122796" y="3048876"/>
            <a:ext cx="0" cy="2978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8" name="Forma libre 27"/>
          <p:cNvSpPr/>
          <p:nvPr/>
        </p:nvSpPr>
        <p:spPr>
          <a:xfrm>
            <a:off x="4719235" y="3907727"/>
            <a:ext cx="1048519" cy="1199921"/>
          </a:xfrm>
          <a:custGeom>
            <a:avLst/>
            <a:gdLst>
              <a:gd name="connsiteX0" fmla="*/ 0 w 1957754"/>
              <a:gd name="connsiteY0" fmla="*/ 11723 h 1031631"/>
              <a:gd name="connsiteX1" fmla="*/ 398585 w 1957754"/>
              <a:gd name="connsiteY1" fmla="*/ 0 h 1031631"/>
              <a:gd name="connsiteX2" fmla="*/ 398585 w 1957754"/>
              <a:gd name="connsiteY2" fmla="*/ 1008185 h 1031631"/>
              <a:gd name="connsiteX3" fmla="*/ 1547446 w 1957754"/>
              <a:gd name="connsiteY3" fmla="*/ 1031631 h 1031631"/>
              <a:gd name="connsiteX4" fmla="*/ 1524000 w 1957754"/>
              <a:gd name="connsiteY4" fmla="*/ 0 h 1031631"/>
              <a:gd name="connsiteX5" fmla="*/ 1957754 w 1957754"/>
              <a:gd name="connsiteY5" fmla="*/ 11723 h 1031631"/>
              <a:gd name="connsiteX0" fmla="*/ 0 w 1559169"/>
              <a:gd name="connsiteY0" fmla="*/ 0 h 1031631"/>
              <a:gd name="connsiteX1" fmla="*/ 0 w 1559169"/>
              <a:gd name="connsiteY1" fmla="*/ 1008185 h 1031631"/>
              <a:gd name="connsiteX2" fmla="*/ 1148861 w 1559169"/>
              <a:gd name="connsiteY2" fmla="*/ 1031631 h 1031631"/>
              <a:gd name="connsiteX3" fmla="*/ 1125415 w 1559169"/>
              <a:gd name="connsiteY3" fmla="*/ 0 h 1031631"/>
              <a:gd name="connsiteX4" fmla="*/ 1559169 w 1559169"/>
              <a:gd name="connsiteY4" fmla="*/ 11723 h 1031631"/>
              <a:gd name="connsiteX0" fmla="*/ 0 w 1559169"/>
              <a:gd name="connsiteY0" fmla="*/ 1008185 h 1031631"/>
              <a:gd name="connsiteX1" fmla="*/ 1148861 w 1559169"/>
              <a:gd name="connsiteY1" fmla="*/ 1031631 h 1031631"/>
              <a:gd name="connsiteX2" fmla="*/ 1125415 w 1559169"/>
              <a:gd name="connsiteY2" fmla="*/ 0 h 1031631"/>
              <a:gd name="connsiteX3" fmla="*/ 1559169 w 1559169"/>
              <a:gd name="connsiteY3" fmla="*/ 11723 h 1031631"/>
              <a:gd name="connsiteX0" fmla="*/ 0 w 914101"/>
              <a:gd name="connsiteY0" fmla="*/ 1008185 h 1031631"/>
              <a:gd name="connsiteX1" fmla="*/ 503793 w 914101"/>
              <a:gd name="connsiteY1" fmla="*/ 1031631 h 1031631"/>
              <a:gd name="connsiteX2" fmla="*/ 480347 w 914101"/>
              <a:gd name="connsiteY2" fmla="*/ 0 h 1031631"/>
              <a:gd name="connsiteX3" fmla="*/ 914101 w 914101"/>
              <a:gd name="connsiteY3" fmla="*/ 11723 h 1031631"/>
              <a:gd name="connsiteX0" fmla="*/ 0 w 945825"/>
              <a:gd name="connsiteY0" fmla="*/ 1031631 h 1031631"/>
              <a:gd name="connsiteX1" fmla="*/ 535517 w 945825"/>
              <a:gd name="connsiteY1" fmla="*/ 1031631 h 1031631"/>
              <a:gd name="connsiteX2" fmla="*/ 512071 w 945825"/>
              <a:gd name="connsiteY2" fmla="*/ 0 h 1031631"/>
              <a:gd name="connsiteX3" fmla="*/ 945825 w 945825"/>
              <a:gd name="connsiteY3" fmla="*/ 11723 h 1031631"/>
            </a:gdLst>
            <a:ahLst/>
            <a:cxnLst>
              <a:cxn ang="0">
                <a:pos x="connsiteX0" y="connsiteY0"/>
              </a:cxn>
              <a:cxn ang="0">
                <a:pos x="connsiteX1" y="connsiteY1"/>
              </a:cxn>
              <a:cxn ang="0">
                <a:pos x="connsiteX2" y="connsiteY2"/>
              </a:cxn>
              <a:cxn ang="0">
                <a:pos x="connsiteX3" y="connsiteY3"/>
              </a:cxn>
            </a:cxnLst>
            <a:rect l="l" t="t" r="r" b="b"/>
            <a:pathLst>
              <a:path w="945825" h="1031631">
                <a:moveTo>
                  <a:pt x="0" y="1031631"/>
                </a:moveTo>
                <a:lnTo>
                  <a:pt x="535517" y="1031631"/>
                </a:lnTo>
                <a:lnTo>
                  <a:pt x="512071" y="0"/>
                </a:lnTo>
                <a:lnTo>
                  <a:pt x="945825" y="11723"/>
                </a:lnTo>
              </a:path>
            </a:pathLst>
          </a:cu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ES">
              <a:solidFill>
                <a:prstClr val="black"/>
              </a:solidFill>
            </a:endParaRPr>
          </a:p>
        </p:txBody>
      </p:sp>
      <p:sp>
        <p:nvSpPr>
          <p:cNvPr id="29" name="Forma libre 28"/>
          <p:cNvSpPr/>
          <p:nvPr/>
        </p:nvSpPr>
        <p:spPr>
          <a:xfrm>
            <a:off x="4712678" y="5107647"/>
            <a:ext cx="497272" cy="648383"/>
          </a:xfrm>
          <a:custGeom>
            <a:avLst/>
            <a:gdLst>
              <a:gd name="connsiteX0" fmla="*/ 0 w 726831"/>
              <a:gd name="connsiteY0" fmla="*/ 0 h 1172308"/>
              <a:gd name="connsiteX1" fmla="*/ 23446 w 726831"/>
              <a:gd name="connsiteY1" fmla="*/ 1172308 h 1172308"/>
              <a:gd name="connsiteX2" fmla="*/ 726831 w 726831"/>
              <a:gd name="connsiteY2" fmla="*/ 1172308 h 1172308"/>
            </a:gdLst>
            <a:ahLst/>
            <a:cxnLst>
              <a:cxn ang="0">
                <a:pos x="connsiteX0" y="connsiteY0"/>
              </a:cxn>
              <a:cxn ang="0">
                <a:pos x="connsiteX1" y="connsiteY1"/>
              </a:cxn>
              <a:cxn ang="0">
                <a:pos x="connsiteX2" y="connsiteY2"/>
              </a:cxn>
            </a:cxnLst>
            <a:rect l="l" t="t" r="r" b="b"/>
            <a:pathLst>
              <a:path w="726831" h="1172308">
                <a:moveTo>
                  <a:pt x="0" y="0"/>
                </a:moveTo>
                <a:lnTo>
                  <a:pt x="23446" y="1172308"/>
                </a:lnTo>
                <a:lnTo>
                  <a:pt x="726831" y="1172308"/>
                </a:ln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33" name="Rectángulo 32"/>
          <p:cNvSpPr/>
          <p:nvPr/>
        </p:nvSpPr>
        <p:spPr>
          <a:xfrm>
            <a:off x="540123" y="1530829"/>
            <a:ext cx="68069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solidFill>
                  <a:prstClr val="black"/>
                </a:solidFill>
              </a:rPr>
              <a:t>WC3 </a:t>
            </a:r>
          </a:p>
        </p:txBody>
      </p:sp>
      <p:cxnSp>
        <p:nvCxnSpPr>
          <p:cNvPr id="35" name="Conector recto de flecha 34"/>
          <p:cNvCxnSpPr>
            <a:stCxn id="33" idx="3"/>
            <a:endCxn id="9" idx="1"/>
          </p:cNvCxnSpPr>
          <p:nvPr/>
        </p:nvCxnSpPr>
        <p:spPr>
          <a:xfrm>
            <a:off x="1220822" y="1715495"/>
            <a:ext cx="569991"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8" name="Forma libre 37"/>
          <p:cNvSpPr/>
          <p:nvPr/>
        </p:nvSpPr>
        <p:spPr>
          <a:xfrm>
            <a:off x="3516923" y="2878216"/>
            <a:ext cx="1207477" cy="2234750"/>
          </a:xfrm>
          <a:custGeom>
            <a:avLst/>
            <a:gdLst>
              <a:gd name="connsiteX0" fmla="*/ 0 w 1172308"/>
              <a:gd name="connsiteY0" fmla="*/ 0 h 574431"/>
              <a:gd name="connsiteX1" fmla="*/ 539262 w 1172308"/>
              <a:gd name="connsiteY1" fmla="*/ 0 h 574431"/>
              <a:gd name="connsiteX2" fmla="*/ 550985 w 1172308"/>
              <a:gd name="connsiteY2" fmla="*/ 539262 h 574431"/>
              <a:gd name="connsiteX3" fmla="*/ 1172308 w 1172308"/>
              <a:gd name="connsiteY3" fmla="*/ 574431 h 574431"/>
              <a:gd name="connsiteX0" fmla="*/ 0 w 1172308"/>
              <a:gd name="connsiteY0" fmla="*/ 0 h 574431"/>
              <a:gd name="connsiteX1" fmla="*/ 539262 w 1172308"/>
              <a:gd name="connsiteY1" fmla="*/ 0 h 574431"/>
              <a:gd name="connsiteX2" fmla="*/ 550985 w 1172308"/>
              <a:gd name="connsiteY2" fmla="*/ 550985 h 574431"/>
              <a:gd name="connsiteX3" fmla="*/ 1172308 w 1172308"/>
              <a:gd name="connsiteY3" fmla="*/ 574431 h 574431"/>
              <a:gd name="connsiteX0" fmla="*/ 0 w 1207477"/>
              <a:gd name="connsiteY0" fmla="*/ 0 h 574431"/>
              <a:gd name="connsiteX1" fmla="*/ 539262 w 1207477"/>
              <a:gd name="connsiteY1" fmla="*/ 0 h 574431"/>
              <a:gd name="connsiteX2" fmla="*/ 550985 w 1207477"/>
              <a:gd name="connsiteY2" fmla="*/ 550985 h 574431"/>
              <a:gd name="connsiteX3" fmla="*/ 1207477 w 1207477"/>
              <a:gd name="connsiteY3" fmla="*/ 574431 h 574431"/>
              <a:gd name="connsiteX0" fmla="*/ 0 w 1207477"/>
              <a:gd name="connsiteY0" fmla="*/ 0 h 575801"/>
              <a:gd name="connsiteX1" fmla="*/ 539262 w 1207477"/>
              <a:gd name="connsiteY1" fmla="*/ 0 h 575801"/>
              <a:gd name="connsiteX2" fmla="*/ 536470 w 1207477"/>
              <a:gd name="connsiteY2" fmla="*/ 573423 h 575801"/>
              <a:gd name="connsiteX3" fmla="*/ 1207477 w 1207477"/>
              <a:gd name="connsiteY3" fmla="*/ 574431 h 575801"/>
            </a:gdLst>
            <a:ahLst/>
            <a:cxnLst>
              <a:cxn ang="0">
                <a:pos x="connsiteX0" y="connsiteY0"/>
              </a:cxn>
              <a:cxn ang="0">
                <a:pos x="connsiteX1" y="connsiteY1"/>
              </a:cxn>
              <a:cxn ang="0">
                <a:pos x="connsiteX2" y="connsiteY2"/>
              </a:cxn>
              <a:cxn ang="0">
                <a:pos x="connsiteX3" y="connsiteY3"/>
              </a:cxn>
            </a:cxnLst>
            <a:rect l="l" t="t" r="r" b="b"/>
            <a:pathLst>
              <a:path w="1207477" h="575801">
                <a:moveTo>
                  <a:pt x="0" y="0"/>
                </a:moveTo>
                <a:lnTo>
                  <a:pt x="539262" y="0"/>
                </a:lnTo>
                <a:cubicBezTo>
                  <a:pt x="538331" y="191141"/>
                  <a:pt x="537401" y="382282"/>
                  <a:pt x="536470" y="573423"/>
                </a:cubicBezTo>
                <a:cubicBezTo>
                  <a:pt x="755301" y="581238"/>
                  <a:pt x="988646" y="566616"/>
                  <a:pt x="1207477" y="5744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5" name="CuadroTexto 14"/>
          <p:cNvSpPr txBox="1"/>
          <p:nvPr/>
        </p:nvSpPr>
        <p:spPr>
          <a:xfrm>
            <a:off x="1335675" y="4707903"/>
            <a:ext cx="1594924" cy="646331"/>
          </a:xfrm>
          <a:prstGeom prst="rect">
            <a:avLst/>
          </a:prstGeom>
          <a:noFill/>
        </p:spPr>
        <p:txBody>
          <a:bodyPr wrap="none" rtlCol="0">
            <a:spAutoFit/>
          </a:bodyPr>
          <a:lstStyle/>
          <a:p>
            <a:r>
              <a:rPr lang="es-ES" dirty="0" smtClean="0">
                <a:solidFill>
                  <a:prstClr val="black"/>
                </a:solidFill>
              </a:rPr>
              <a:t>Web </a:t>
            </a:r>
            <a:r>
              <a:rPr lang="es-ES" dirty="0" err="1" smtClean="0">
                <a:solidFill>
                  <a:prstClr val="black"/>
                </a:solidFill>
              </a:rPr>
              <a:t>Forms</a:t>
            </a:r>
            <a:r>
              <a:rPr lang="es-ES" dirty="0" smtClean="0">
                <a:solidFill>
                  <a:prstClr val="black"/>
                </a:solidFill>
              </a:rPr>
              <a:t> 2.0</a:t>
            </a:r>
          </a:p>
          <a:p>
            <a:r>
              <a:rPr lang="es-ES" dirty="0" smtClean="0">
                <a:solidFill>
                  <a:prstClr val="black"/>
                </a:solidFill>
              </a:rPr>
              <a:t>Web Apps 1.0</a:t>
            </a:r>
            <a:endParaRPr lang="es-ES" dirty="0">
              <a:solidFill>
                <a:prstClr val="black"/>
              </a:solidFill>
            </a:endParaRPr>
          </a:p>
        </p:txBody>
      </p:sp>
      <p:cxnSp>
        <p:nvCxnSpPr>
          <p:cNvPr id="19" name="Conector recto de flecha 18"/>
          <p:cNvCxnSpPr>
            <a:stCxn id="15" idx="2"/>
          </p:cNvCxnSpPr>
          <p:nvPr/>
        </p:nvCxnSpPr>
        <p:spPr>
          <a:xfrm>
            <a:off x="2133137" y="5354234"/>
            <a:ext cx="0" cy="401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1706577" y="5815899"/>
            <a:ext cx="853119" cy="369332"/>
          </a:xfrm>
          <a:prstGeom prst="rect">
            <a:avLst/>
          </a:prstGeom>
          <a:noFill/>
        </p:spPr>
        <p:txBody>
          <a:bodyPr wrap="none" rtlCol="0">
            <a:spAutoFit/>
          </a:bodyPr>
          <a:lstStyle/>
          <a:p>
            <a:r>
              <a:rPr lang="es-ES" dirty="0" smtClean="0">
                <a:solidFill>
                  <a:prstClr val="black"/>
                </a:solidFill>
              </a:rPr>
              <a:t>HTML5</a:t>
            </a:r>
            <a:endParaRPr lang="es-ES" dirty="0">
              <a:solidFill>
                <a:prstClr val="black"/>
              </a:solidFill>
            </a:endParaRPr>
          </a:p>
        </p:txBody>
      </p:sp>
    </p:spTree>
    <p:extLst>
      <p:ext uri="{BB962C8B-B14F-4D97-AF65-F5344CB8AC3E}">
        <p14:creationId xmlns:p14="http://schemas.microsoft.com/office/powerpoint/2010/main" val="1494848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smtClean="0"/>
              <a:t>Ejercicio (): resultado</a:t>
            </a:r>
            <a:endParaRPr lang="es-ES" dirty="0"/>
          </a:p>
        </p:txBody>
      </p:sp>
      <p:pic>
        <p:nvPicPr>
          <p:cNvPr id="5" name="Imagen 4"/>
          <p:cNvPicPr>
            <a:picLocks noChangeAspect="1"/>
          </p:cNvPicPr>
          <p:nvPr/>
        </p:nvPicPr>
        <p:blipFill>
          <a:blip r:embed="rId2"/>
          <a:stretch>
            <a:fillRect/>
          </a:stretch>
        </p:blipFill>
        <p:spPr>
          <a:xfrm>
            <a:off x="4450472" y="1854864"/>
            <a:ext cx="3718402" cy="2998472"/>
          </a:xfrm>
          <a:prstGeom prst="rect">
            <a:avLst/>
          </a:prstGeom>
        </p:spPr>
        <p:style>
          <a:lnRef idx="0">
            <a:schemeClr val="dk1"/>
          </a:lnRef>
          <a:fillRef idx="3">
            <a:schemeClr val="dk1"/>
          </a:fillRef>
          <a:effectRef idx="3">
            <a:schemeClr val="dk1"/>
          </a:effectRef>
          <a:fontRef idx="minor">
            <a:schemeClr val="lt1"/>
          </a:fontRef>
        </p:style>
      </p:pic>
      <p:pic>
        <p:nvPicPr>
          <p:cNvPr id="6" name="Imagen 5"/>
          <p:cNvPicPr>
            <a:picLocks noChangeAspect="1"/>
          </p:cNvPicPr>
          <p:nvPr/>
        </p:nvPicPr>
        <p:blipFill>
          <a:blip r:embed="rId3"/>
          <a:stretch>
            <a:fillRect/>
          </a:stretch>
        </p:blipFill>
        <p:spPr>
          <a:xfrm>
            <a:off x="1132368" y="2317176"/>
            <a:ext cx="3989845" cy="2960638"/>
          </a:xfrm>
          <a:prstGeom prst="rect">
            <a:avLst/>
          </a:prstGeom>
        </p:spPr>
        <p:style>
          <a:lnRef idx="0">
            <a:schemeClr val="dk1"/>
          </a:lnRef>
          <a:fillRef idx="3">
            <a:schemeClr val="dk1"/>
          </a:fillRef>
          <a:effectRef idx="3">
            <a:schemeClr val="dk1"/>
          </a:effectRef>
          <a:fontRef idx="minor">
            <a:schemeClr val="lt1"/>
          </a:fontRef>
        </p:style>
      </p:pic>
      <p:sp>
        <p:nvSpPr>
          <p:cNvPr id="7" name="CuadroTexto 6"/>
          <p:cNvSpPr txBox="1"/>
          <p:nvPr/>
        </p:nvSpPr>
        <p:spPr>
          <a:xfrm>
            <a:off x="652840" y="1393846"/>
            <a:ext cx="4267201"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smtClean="0">
                <a:solidFill>
                  <a:prstClr val="black"/>
                </a:solidFill>
              </a:rPr>
              <a:t>Video nativo con el interfaz aportado por el navegador (MS o Chrome) al utilizar el atributo </a:t>
            </a:r>
            <a:r>
              <a:rPr lang="en-US" i="1" dirty="0" smtClean="0">
                <a:solidFill>
                  <a:prstClr val="black"/>
                </a:solidFill>
              </a:rPr>
              <a:t>controls</a:t>
            </a:r>
            <a:endParaRPr lang="en-US" i="1" dirty="0">
              <a:solidFill>
                <a:prstClr val="black"/>
              </a:solidFill>
            </a:endParaRPr>
          </a:p>
        </p:txBody>
      </p:sp>
      <p:sp>
        <p:nvSpPr>
          <p:cNvPr id="9" name="CuadroTexto 8"/>
          <p:cNvSpPr txBox="1"/>
          <p:nvPr/>
        </p:nvSpPr>
        <p:spPr>
          <a:xfrm>
            <a:off x="652840" y="5092465"/>
            <a:ext cx="4262567"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smtClean="0"/>
              <a:t>Las herramientas  del navegador (F12) permiten ver el diferente fichero que se reproducirá en cada caso</a:t>
            </a:r>
            <a:endParaRPr lang="es-ES" dirty="0"/>
          </a:p>
        </p:txBody>
      </p:sp>
      <p:pic>
        <p:nvPicPr>
          <p:cNvPr id="8" name="Imagen 7"/>
          <p:cNvPicPr>
            <a:picLocks noChangeAspect="1"/>
          </p:cNvPicPr>
          <p:nvPr/>
        </p:nvPicPr>
        <p:blipFill>
          <a:blip r:embed="rId4"/>
          <a:stretch>
            <a:fillRect/>
          </a:stretch>
        </p:blipFill>
        <p:spPr>
          <a:xfrm flipV="1">
            <a:off x="4661323" y="5314354"/>
            <a:ext cx="3296699" cy="1161913"/>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40803160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Despedidas en HTML5 (1)</a:t>
            </a:r>
            <a:endParaRPr lang="es-ES" dirty="0"/>
          </a:p>
        </p:txBody>
      </p:sp>
      <p:sp>
        <p:nvSpPr>
          <p:cNvPr id="3" name="CuadroTexto 2"/>
          <p:cNvSpPr txBox="1"/>
          <p:nvPr/>
        </p:nvSpPr>
        <p:spPr>
          <a:xfrm>
            <a:off x="1717733" y="1423396"/>
            <a:ext cx="6047921" cy="707886"/>
          </a:xfrm>
          <a:prstGeom prst="rect">
            <a:avLst/>
          </a:prstGeom>
          <a:noFill/>
        </p:spPr>
        <p:txBody>
          <a:bodyPr wrap="square" rtlCol="0">
            <a:spAutoFit/>
          </a:bodyPr>
          <a:lstStyle/>
          <a:p>
            <a:r>
              <a:rPr lang="es-ES" sz="2000" dirty="0" smtClean="0">
                <a:solidFill>
                  <a:prstClr val="black"/>
                </a:solidFill>
              </a:rPr>
              <a:t>Diversas </a:t>
            </a:r>
            <a:r>
              <a:rPr lang="es-ES" sz="2000" b="1" dirty="0" smtClean="0">
                <a:solidFill>
                  <a:prstClr val="black"/>
                </a:solidFill>
              </a:rPr>
              <a:t>etiquetas</a:t>
            </a:r>
            <a:r>
              <a:rPr lang="es-ES" sz="2000" dirty="0" smtClean="0">
                <a:solidFill>
                  <a:prstClr val="black"/>
                </a:solidFill>
              </a:rPr>
              <a:t> HTML han dejado de ser soportadas en la nueva especificación (o incluso en anteriores)</a:t>
            </a:r>
          </a:p>
        </p:txBody>
      </p:sp>
      <p:graphicFrame>
        <p:nvGraphicFramePr>
          <p:cNvPr id="4" name="Tabla 3"/>
          <p:cNvGraphicFramePr>
            <a:graphicFrameLocks noGrp="1"/>
          </p:cNvGraphicFramePr>
          <p:nvPr>
            <p:extLst>
              <p:ext uri="{D42A27DB-BD31-4B8C-83A1-F6EECF244321}">
                <p14:modId xmlns:p14="http://schemas.microsoft.com/office/powerpoint/2010/main" val="2962694317"/>
              </p:ext>
            </p:extLst>
          </p:nvPr>
        </p:nvGraphicFramePr>
        <p:xfrm>
          <a:off x="1816549" y="2536287"/>
          <a:ext cx="6163775" cy="1108710"/>
        </p:xfrm>
        <a:graphic>
          <a:graphicData uri="http://schemas.openxmlformats.org/drawingml/2006/table">
            <a:tbl>
              <a:tblPr bandRow="1">
                <a:tableStyleId>{8A107856-5554-42FB-B03E-39F5DBC370BA}</a:tableStyleId>
              </a:tblPr>
              <a:tblGrid>
                <a:gridCol w="2375546"/>
                <a:gridCol w="3788229"/>
              </a:tblGrid>
              <a:tr h="0">
                <a:tc>
                  <a:txBody>
                    <a:bodyPr/>
                    <a:lstStyle/>
                    <a:p>
                      <a:pPr algn="l" fontAlgn="t"/>
                      <a:r>
                        <a:rPr lang="es-ES" dirty="0">
                          <a:effectLst/>
                        </a:rPr>
                        <a:t>&lt;</a:t>
                      </a:r>
                      <a:r>
                        <a:rPr lang="es-ES" dirty="0" err="1">
                          <a:effectLst/>
                        </a:rPr>
                        <a:t>frameset</a:t>
                      </a:r>
                      <a:r>
                        <a:rPr lang="es-ES" dirty="0">
                          <a:effectLst/>
                        </a:rPr>
                        <a:t>&gt;</a:t>
                      </a:r>
                      <a:endParaRPr lang="es-ES" dirty="0">
                        <a:effectLst/>
                        <a:latin typeface="verdana" panose="020B0604030504040204" pitchFamily="34" charset="0"/>
                      </a:endParaRPr>
                    </a:p>
                  </a:txBody>
                  <a:tcPr marL="47625" marR="47625" marT="47625" marB="47625"/>
                </a:tc>
                <a:tc>
                  <a:txBody>
                    <a:bodyPr/>
                    <a:lstStyle/>
                    <a:p>
                      <a:r>
                        <a:rPr lang="es-ES" dirty="0" smtClean="0"/>
                        <a:t>Define un conjunto de frames</a:t>
                      </a:r>
                    </a:p>
                  </a:txBody>
                  <a:tcPr/>
                </a:tc>
              </a:tr>
              <a:tr h="0">
                <a:tc>
                  <a:txBody>
                    <a:bodyPr/>
                    <a:lstStyle/>
                    <a:p>
                      <a:pPr algn="l" fontAlgn="t"/>
                      <a:r>
                        <a:rPr lang="es-ES">
                          <a:effectLst/>
                        </a:rPr>
                        <a:t>&lt;frame&gt;</a:t>
                      </a:r>
                      <a:endParaRPr lang="es-ES">
                        <a:effectLst/>
                        <a:latin typeface="verdana" panose="020B0604030504040204" pitchFamily="34" charset="0"/>
                      </a:endParaRPr>
                    </a:p>
                  </a:txBody>
                  <a:tcPr marL="47625" marR="47625" marT="47625" marB="47625"/>
                </a:tc>
                <a:tc>
                  <a:txBody>
                    <a:bodyPr/>
                    <a:lstStyle/>
                    <a:p>
                      <a:pPr algn="l" fontAlgn="t"/>
                      <a:r>
                        <a:rPr lang="es-ES" dirty="0" smtClean="0">
                          <a:effectLst/>
                        </a:rPr>
                        <a:t>Define un frame</a:t>
                      </a:r>
                      <a:endParaRPr lang="es-ES" dirty="0">
                        <a:effectLst/>
                        <a:latin typeface="verdana" panose="020B0604030504040204" pitchFamily="34" charset="0"/>
                      </a:endParaRPr>
                    </a:p>
                  </a:txBody>
                  <a:tcPr marL="47625" marR="47625" marT="47625" marB="47625"/>
                </a:tc>
              </a:tr>
              <a:tr h="0">
                <a:tc>
                  <a:txBody>
                    <a:bodyPr/>
                    <a:lstStyle/>
                    <a:p>
                      <a:pPr algn="l" fontAlgn="t"/>
                      <a:r>
                        <a:rPr lang="es-ES" dirty="0" smtClean="0">
                          <a:effectLst/>
                        </a:rPr>
                        <a:t>&lt;no </a:t>
                      </a:r>
                      <a:r>
                        <a:rPr lang="es-ES" dirty="0" err="1" smtClean="0">
                          <a:effectLst/>
                        </a:rPr>
                        <a:t>frameset</a:t>
                      </a:r>
                      <a:r>
                        <a:rPr lang="es-ES" dirty="0">
                          <a:effectLst/>
                        </a:rPr>
                        <a:t>&gt;</a:t>
                      </a:r>
                      <a:endParaRPr lang="es-ES" dirty="0">
                        <a:effectLst/>
                        <a:latin typeface="verdana" panose="020B0604030504040204" pitchFamily="34" charset="0"/>
                      </a:endParaRPr>
                    </a:p>
                  </a:txBody>
                  <a:tcPr marL="47625" marR="47625" marT="47625" marB="47625"/>
                </a:tc>
                <a:tc>
                  <a:txBody>
                    <a:bodyPr/>
                    <a:lstStyle/>
                    <a:p>
                      <a:r>
                        <a:rPr lang="es-ES" dirty="0" smtClean="0"/>
                        <a:t>Define una sección</a:t>
                      </a:r>
                      <a:r>
                        <a:rPr lang="es-ES" baseline="0" dirty="0" smtClean="0"/>
                        <a:t> no-frame</a:t>
                      </a:r>
                      <a:endParaRPr lang="es-ES" dirty="0" smtClean="0"/>
                    </a:p>
                  </a:txBody>
                  <a:tcPr/>
                </a:tc>
              </a:tr>
            </a:tbl>
          </a:graphicData>
        </a:graphic>
      </p:graphicFrame>
      <p:graphicFrame>
        <p:nvGraphicFramePr>
          <p:cNvPr id="7" name="Tabla 6"/>
          <p:cNvGraphicFramePr>
            <a:graphicFrameLocks noGrp="1"/>
          </p:cNvGraphicFramePr>
          <p:nvPr>
            <p:extLst>
              <p:ext uri="{D42A27DB-BD31-4B8C-83A1-F6EECF244321}">
                <p14:modId xmlns:p14="http://schemas.microsoft.com/office/powerpoint/2010/main" val="2909937936"/>
              </p:ext>
            </p:extLst>
          </p:nvPr>
        </p:nvGraphicFramePr>
        <p:xfrm>
          <a:off x="1816549" y="4053032"/>
          <a:ext cx="6163775" cy="1108710"/>
        </p:xfrm>
        <a:graphic>
          <a:graphicData uri="http://schemas.openxmlformats.org/drawingml/2006/table">
            <a:tbl>
              <a:tblPr bandRow="1">
                <a:tableStyleId>{8A107856-5554-42FB-B03E-39F5DBC370BA}</a:tableStyleId>
              </a:tblPr>
              <a:tblGrid>
                <a:gridCol w="2375546"/>
                <a:gridCol w="3788229"/>
              </a:tblGrid>
              <a:tr h="0">
                <a:tc>
                  <a:txBody>
                    <a:bodyPr/>
                    <a:lstStyle/>
                    <a:p>
                      <a:pPr algn="l" fontAlgn="t"/>
                      <a:r>
                        <a:rPr lang="es-ES" sz="1800" kern="1200" dirty="0" smtClean="0">
                          <a:solidFill>
                            <a:schemeClr val="tx1"/>
                          </a:solidFill>
                          <a:effectLst/>
                          <a:latin typeface="+mn-lt"/>
                          <a:ea typeface="+mn-ea"/>
                          <a:cs typeface="+mn-cs"/>
                        </a:rPr>
                        <a:t>&lt;</a:t>
                      </a:r>
                      <a:r>
                        <a:rPr lang="es-ES" sz="1800" kern="1200" dirty="0" err="1" smtClean="0">
                          <a:solidFill>
                            <a:schemeClr val="tx1"/>
                          </a:solidFill>
                          <a:effectLst/>
                          <a:latin typeface="+mn-lt"/>
                          <a:ea typeface="+mn-ea"/>
                          <a:cs typeface="+mn-cs"/>
                        </a:rPr>
                        <a:t>applet</a:t>
                      </a:r>
                      <a:r>
                        <a:rPr lang="es-ES" sz="1800" kern="1200" dirty="0" smtClean="0">
                          <a:solidFill>
                            <a:schemeClr val="tx1"/>
                          </a:solidFill>
                          <a:effectLst/>
                          <a:latin typeface="+mn-lt"/>
                          <a:ea typeface="+mn-ea"/>
                          <a:cs typeface="+mn-cs"/>
                        </a:rPr>
                        <a:t>&gt;</a:t>
                      </a:r>
                      <a:endParaRPr lang="es-ES" dirty="0">
                        <a:effectLst/>
                        <a:latin typeface="verdana" panose="020B0604030504040204" pitchFamily="34" charset="0"/>
                      </a:endParaRPr>
                    </a:p>
                  </a:txBody>
                  <a:tcPr marL="47625" marR="47625" marT="47625" marB="47625"/>
                </a:tc>
                <a:tc>
                  <a:txBody>
                    <a:bodyPr/>
                    <a:lstStyle/>
                    <a:p>
                      <a:r>
                        <a:rPr lang="es-ES" dirty="0" smtClean="0"/>
                        <a:t>Define un </a:t>
                      </a:r>
                      <a:r>
                        <a:rPr lang="es-ES" sz="1800" kern="1200" dirty="0" err="1" smtClean="0">
                          <a:solidFill>
                            <a:schemeClr val="tx1"/>
                          </a:solidFill>
                          <a:effectLst/>
                          <a:latin typeface="+mn-lt"/>
                          <a:ea typeface="+mn-ea"/>
                          <a:cs typeface="+mn-cs"/>
                        </a:rPr>
                        <a:t>applet</a:t>
                      </a:r>
                      <a:endParaRPr lang="es-ES" dirty="0" smtClean="0"/>
                    </a:p>
                  </a:txBody>
                  <a:tcPr/>
                </a:tc>
              </a:tr>
              <a:tr h="0">
                <a:tc>
                  <a:txBody>
                    <a:bodyPr/>
                    <a:lstStyle/>
                    <a:p>
                      <a:pPr algn="l" fontAlgn="t"/>
                      <a:r>
                        <a:rPr lang="es-ES" sz="1800" kern="1200" dirty="0" smtClean="0">
                          <a:solidFill>
                            <a:schemeClr val="tx1"/>
                          </a:solidFill>
                          <a:effectLst/>
                          <a:latin typeface="+mn-lt"/>
                          <a:ea typeface="+mn-ea"/>
                          <a:cs typeface="+mn-cs"/>
                        </a:rPr>
                        <a:t>&lt;</a:t>
                      </a:r>
                      <a:r>
                        <a:rPr lang="es-ES" sz="1800" kern="1200" dirty="0" err="1" smtClean="0">
                          <a:solidFill>
                            <a:schemeClr val="tx1"/>
                          </a:solidFill>
                          <a:effectLst/>
                          <a:latin typeface="+mn-lt"/>
                          <a:ea typeface="+mn-ea"/>
                          <a:cs typeface="+mn-cs"/>
                        </a:rPr>
                        <a:t>dir</a:t>
                      </a:r>
                      <a:r>
                        <a:rPr lang="es-ES" sz="1800" kern="1200" dirty="0" smtClean="0">
                          <a:solidFill>
                            <a:schemeClr val="tx1"/>
                          </a:solidFill>
                          <a:effectLst/>
                          <a:latin typeface="+mn-lt"/>
                          <a:ea typeface="+mn-ea"/>
                          <a:cs typeface="+mn-cs"/>
                        </a:rPr>
                        <a:t>&gt; </a:t>
                      </a:r>
                      <a:endParaRPr lang="es-ES" dirty="0">
                        <a:effectLst/>
                        <a:latin typeface="verdana" panose="020B0604030504040204" pitchFamily="34" charset="0"/>
                      </a:endParaRPr>
                    </a:p>
                  </a:txBody>
                  <a:tcPr marL="47625" marR="47625" marT="47625" marB="47625"/>
                </a:tc>
                <a:tc>
                  <a:txBody>
                    <a:bodyPr/>
                    <a:lstStyle/>
                    <a:p>
                      <a:pPr algn="l" fontAlgn="t"/>
                      <a:r>
                        <a:rPr lang="es-ES" dirty="0" smtClean="0">
                          <a:effectLst/>
                        </a:rPr>
                        <a:t>Define un listado de un directorio</a:t>
                      </a:r>
                      <a:endParaRPr lang="es-ES" dirty="0">
                        <a:effectLst/>
                        <a:latin typeface="verdana" panose="020B0604030504040204" pitchFamily="34" charset="0"/>
                      </a:endParaRPr>
                    </a:p>
                  </a:txBody>
                  <a:tcPr marL="47625" marR="47625" marT="47625" marB="47625"/>
                </a:tc>
              </a:tr>
              <a:tr h="0">
                <a:tc>
                  <a:txBody>
                    <a:bodyPr/>
                    <a:lstStyle/>
                    <a:p>
                      <a:pPr algn="l" fontAlgn="t"/>
                      <a:r>
                        <a:rPr lang="es-ES" sz="1800" kern="1200" dirty="0" smtClean="0">
                          <a:solidFill>
                            <a:schemeClr val="tx1"/>
                          </a:solidFill>
                          <a:effectLst/>
                          <a:latin typeface="+mn-lt"/>
                          <a:ea typeface="+mn-ea"/>
                          <a:cs typeface="+mn-cs"/>
                        </a:rPr>
                        <a:t>&lt;</a:t>
                      </a:r>
                      <a:r>
                        <a:rPr lang="es-ES" sz="1800" kern="1200" dirty="0" err="1" smtClean="0">
                          <a:solidFill>
                            <a:schemeClr val="tx1"/>
                          </a:solidFill>
                          <a:effectLst/>
                          <a:latin typeface="+mn-lt"/>
                          <a:ea typeface="+mn-ea"/>
                          <a:cs typeface="+mn-cs"/>
                        </a:rPr>
                        <a:t>isindex</a:t>
                      </a:r>
                      <a:r>
                        <a:rPr lang="es-ES" sz="1800" kern="1200" dirty="0" smtClean="0">
                          <a:solidFill>
                            <a:schemeClr val="tx1"/>
                          </a:solidFill>
                          <a:effectLst/>
                          <a:latin typeface="+mn-lt"/>
                          <a:ea typeface="+mn-ea"/>
                          <a:cs typeface="+mn-cs"/>
                        </a:rPr>
                        <a:t>&gt; </a:t>
                      </a:r>
                      <a:endParaRPr lang="es-ES" dirty="0">
                        <a:effectLst/>
                        <a:latin typeface="verdana" panose="020B0604030504040204" pitchFamily="34" charset="0"/>
                      </a:endParaRPr>
                    </a:p>
                  </a:txBody>
                  <a:tcPr marL="47625" marR="47625" marT="47625" marB="47625"/>
                </a:tc>
                <a:tc>
                  <a:txBody>
                    <a:bodyPr/>
                    <a:lstStyle/>
                    <a:p>
                      <a:r>
                        <a:rPr lang="es-ES" dirty="0" smtClean="0"/>
                        <a:t>Define un campo input de una línea</a:t>
                      </a:r>
                    </a:p>
                  </a:txBody>
                  <a:tcPr/>
                </a:tc>
              </a:tr>
            </a:tbl>
          </a:graphicData>
        </a:graphic>
      </p:graphicFrame>
      <p:graphicFrame>
        <p:nvGraphicFramePr>
          <p:cNvPr id="5" name="Tabla 4"/>
          <p:cNvGraphicFramePr>
            <a:graphicFrameLocks noGrp="1"/>
          </p:cNvGraphicFramePr>
          <p:nvPr>
            <p:extLst>
              <p:ext uri="{D42A27DB-BD31-4B8C-83A1-F6EECF244321}">
                <p14:modId xmlns:p14="http://schemas.microsoft.com/office/powerpoint/2010/main" val="3987151220"/>
              </p:ext>
            </p:extLst>
          </p:nvPr>
        </p:nvGraphicFramePr>
        <p:xfrm>
          <a:off x="1819334" y="5596490"/>
          <a:ext cx="6163775" cy="369570"/>
        </p:xfrm>
        <a:graphic>
          <a:graphicData uri="http://schemas.openxmlformats.org/drawingml/2006/table">
            <a:tbl>
              <a:tblPr bandRow="1">
                <a:tableStyleId>{8A107856-5554-42FB-B03E-39F5DBC370BA}</a:tableStyleId>
              </a:tblPr>
              <a:tblGrid>
                <a:gridCol w="2375546"/>
                <a:gridCol w="3788229"/>
              </a:tblGrid>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kern="1200" dirty="0" smtClean="0">
                          <a:solidFill>
                            <a:schemeClr val="tx1"/>
                          </a:solidFill>
                          <a:effectLst/>
                          <a:latin typeface="+mn-lt"/>
                          <a:ea typeface="+mn-ea"/>
                          <a:cs typeface="+mn-cs"/>
                        </a:rPr>
                        <a:t>&lt;</a:t>
                      </a:r>
                      <a:r>
                        <a:rPr lang="es-ES" sz="1800" kern="1200" dirty="0" err="1" smtClean="0">
                          <a:solidFill>
                            <a:schemeClr val="tx1"/>
                          </a:solidFill>
                          <a:effectLst/>
                          <a:latin typeface="+mn-lt"/>
                          <a:ea typeface="+mn-ea"/>
                          <a:cs typeface="+mn-cs"/>
                        </a:rPr>
                        <a:t>marquee</a:t>
                      </a:r>
                      <a:r>
                        <a:rPr lang="es-ES" sz="1800" kern="1200" dirty="0" smtClean="0">
                          <a:solidFill>
                            <a:schemeClr val="tx1"/>
                          </a:solidFill>
                          <a:effectLst/>
                          <a:latin typeface="+mn-lt"/>
                          <a:ea typeface="+mn-ea"/>
                          <a:cs typeface="+mn-cs"/>
                        </a:rPr>
                        <a:t>&gt;</a:t>
                      </a:r>
                    </a:p>
                  </a:txBody>
                  <a:tcPr marL="47625" marR="47625" marT="47625" marB="47625"/>
                </a:tc>
                <a:tc>
                  <a:txBody>
                    <a:bodyPr/>
                    <a:lstStyle/>
                    <a:p>
                      <a:r>
                        <a:rPr lang="es-ES" dirty="0" smtClean="0"/>
                        <a:t>Define un</a:t>
                      </a:r>
                      <a:r>
                        <a:rPr lang="es-ES" baseline="0" dirty="0" smtClean="0"/>
                        <a:t>a marquesina</a:t>
                      </a:r>
                      <a:endParaRPr lang="es-ES" dirty="0" smtClean="0"/>
                    </a:p>
                  </a:txBody>
                  <a:tcPr/>
                </a:tc>
              </a:tr>
            </a:tbl>
          </a:graphicData>
        </a:graphic>
      </p:graphicFrame>
    </p:spTree>
    <p:extLst>
      <p:ext uri="{BB962C8B-B14F-4D97-AF65-F5344CB8AC3E}">
        <p14:creationId xmlns:p14="http://schemas.microsoft.com/office/powerpoint/2010/main" val="405787096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Despedidas en HTML5 (1)</a:t>
            </a:r>
            <a:endParaRPr lang="es-ES" dirty="0"/>
          </a:p>
        </p:txBody>
      </p:sp>
      <p:sp>
        <p:nvSpPr>
          <p:cNvPr id="3" name="CuadroTexto 2"/>
          <p:cNvSpPr txBox="1"/>
          <p:nvPr/>
        </p:nvSpPr>
        <p:spPr>
          <a:xfrm>
            <a:off x="1394464" y="1268413"/>
            <a:ext cx="6788150" cy="707886"/>
          </a:xfrm>
          <a:prstGeom prst="rect">
            <a:avLst/>
          </a:prstGeom>
          <a:noFill/>
        </p:spPr>
        <p:txBody>
          <a:bodyPr wrap="square" rtlCol="0">
            <a:spAutoFit/>
          </a:bodyPr>
          <a:lstStyle/>
          <a:p>
            <a:r>
              <a:rPr lang="es-ES" sz="2000" dirty="0" smtClean="0">
                <a:solidFill>
                  <a:prstClr val="black"/>
                </a:solidFill>
              </a:rPr>
              <a:t>Diversas </a:t>
            </a:r>
            <a:r>
              <a:rPr lang="es-ES" sz="2000" b="1" dirty="0" smtClean="0">
                <a:solidFill>
                  <a:prstClr val="black"/>
                </a:solidFill>
              </a:rPr>
              <a:t>etiquetas</a:t>
            </a:r>
            <a:r>
              <a:rPr lang="es-ES" sz="2000" dirty="0" smtClean="0">
                <a:solidFill>
                  <a:prstClr val="black"/>
                </a:solidFill>
              </a:rPr>
              <a:t> HTML han dejado de ser soportadas en la nueva especificación (o incluso en anteriores)</a:t>
            </a:r>
          </a:p>
        </p:txBody>
      </p:sp>
      <p:graphicFrame>
        <p:nvGraphicFramePr>
          <p:cNvPr id="4" name="Tabla 3"/>
          <p:cNvGraphicFramePr>
            <a:graphicFrameLocks noGrp="1"/>
          </p:cNvGraphicFramePr>
          <p:nvPr>
            <p:extLst>
              <p:ext uri="{D42A27DB-BD31-4B8C-83A1-F6EECF244321}">
                <p14:modId xmlns:p14="http://schemas.microsoft.com/office/powerpoint/2010/main" val="1398409383"/>
              </p:ext>
            </p:extLst>
          </p:nvPr>
        </p:nvGraphicFramePr>
        <p:xfrm>
          <a:off x="1449736" y="2192617"/>
          <a:ext cx="6581906" cy="1478280"/>
        </p:xfrm>
        <a:graphic>
          <a:graphicData uri="http://schemas.openxmlformats.org/drawingml/2006/table">
            <a:tbl>
              <a:tblPr bandRow="1">
                <a:tableStyleId>{8A107856-5554-42FB-B03E-39F5DBC370BA}</a:tableStyleId>
              </a:tblPr>
              <a:tblGrid>
                <a:gridCol w="1972191"/>
                <a:gridCol w="4609715"/>
              </a:tblGrid>
              <a:tr h="0">
                <a:tc>
                  <a:txBody>
                    <a:bodyPr/>
                    <a:lstStyle/>
                    <a:p>
                      <a:pPr marL="0" algn="l" defTabSz="914400" rtl="0" eaLnBrk="1" fontAlgn="t" latinLnBrk="0" hangingPunct="1"/>
                      <a:r>
                        <a:rPr lang="es-ES" sz="1800" kern="1200" dirty="0" smtClean="0">
                          <a:solidFill>
                            <a:schemeClr val="dk1"/>
                          </a:solidFill>
                          <a:latin typeface="+mn-lt"/>
                          <a:ea typeface="+mn-ea"/>
                          <a:cs typeface="+mn-cs"/>
                        </a:rPr>
                        <a:t>&lt;</a:t>
                      </a:r>
                      <a:r>
                        <a:rPr lang="es-ES" sz="1800" kern="1200" dirty="0" err="1" smtClean="0">
                          <a:solidFill>
                            <a:schemeClr val="dk1"/>
                          </a:solidFill>
                          <a:latin typeface="+mn-lt"/>
                          <a:ea typeface="+mn-ea"/>
                          <a:cs typeface="+mn-cs"/>
                        </a:rPr>
                        <a:t>acronym</a:t>
                      </a:r>
                      <a:r>
                        <a:rPr lang="es-ES" sz="1800" kern="1200" dirty="0" smtClean="0">
                          <a:solidFill>
                            <a:schemeClr val="dk1"/>
                          </a:solidFill>
                          <a:latin typeface="+mn-lt"/>
                          <a:ea typeface="+mn-ea"/>
                          <a:cs typeface="+mn-cs"/>
                        </a:rPr>
                        <a:t>&gt;</a:t>
                      </a:r>
                      <a:endParaRPr lang="es-ES" sz="1800" kern="1200" dirty="0">
                        <a:solidFill>
                          <a:schemeClr val="dk1"/>
                        </a:solidFill>
                        <a:latin typeface="+mn-lt"/>
                        <a:ea typeface="+mn-ea"/>
                        <a:cs typeface="+mn-cs"/>
                      </a:endParaRPr>
                    </a:p>
                  </a:txBody>
                  <a:tcPr marL="47625" marR="47625" marT="47625" marB="47625"/>
                </a:tc>
                <a:tc>
                  <a:txBody>
                    <a:bodyPr/>
                    <a:lstStyle/>
                    <a:p>
                      <a:r>
                        <a:rPr lang="es-ES" dirty="0" smtClean="0"/>
                        <a:t>Define un acrónimo </a:t>
                      </a:r>
                      <a:r>
                        <a:rPr lang="es-ES" baseline="0" dirty="0" smtClean="0"/>
                        <a:t> </a:t>
                      </a:r>
                      <a:r>
                        <a:rPr lang="es-ES" dirty="0" smtClean="0"/>
                        <a:t>(ahora abreviatura)</a:t>
                      </a:r>
                    </a:p>
                  </a:txBody>
                  <a:tcPr/>
                </a:tc>
              </a:tr>
              <a:tr h="0">
                <a:tc>
                  <a:txBody>
                    <a:bodyPr/>
                    <a:lstStyle/>
                    <a:p>
                      <a:pPr marL="0" algn="l" defTabSz="914400" rtl="0" eaLnBrk="1" fontAlgn="t" latinLnBrk="0" hangingPunct="1"/>
                      <a:r>
                        <a:rPr lang="es-ES" sz="1800" kern="1200" dirty="0" smtClean="0">
                          <a:solidFill>
                            <a:schemeClr val="dk1"/>
                          </a:solidFill>
                          <a:latin typeface="+mn-lt"/>
                          <a:ea typeface="+mn-ea"/>
                          <a:cs typeface="+mn-cs"/>
                        </a:rPr>
                        <a:t>&lt;</a:t>
                      </a:r>
                      <a:r>
                        <a:rPr lang="es-ES" sz="1800" kern="1200" dirty="0" err="1" smtClean="0">
                          <a:solidFill>
                            <a:schemeClr val="dk1"/>
                          </a:solidFill>
                          <a:latin typeface="+mn-lt"/>
                          <a:ea typeface="+mn-ea"/>
                          <a:cs typeface="+mn-cs"/>
                        </a:rPr>
                        <a:t>font</a:t>
                      </a:r>
                      <a:r>
                        <a:rPr lang="es-ES" sz="1800" kern="1200" dirty="0" smtClean="0">
                          <a:solidFill>
                            <a:schemeClr val="dk1"/>
                          </a:solidFill>
                          <a:latin typeface="+mn-lt"/>
                          <a:ea typeface="+mn-ea"/>
                          <a:cs typeface="+mn-cs"/>
                        </a:rPr>
                        <a:t>&gt;</a:t>
                      </a:r>
                      <a:endParaRPr lang="es-ES" sz="1800" kern="1200" dirty="0">
                        <a:solidFill>
                          <a:schemeClr val="dk1"/>
                        </a:solidFill>
                        <a:latin typeface="+mn-lt"/>
                        <a:ea typeface="+mn-ea"/>
                        <a:cs typeface="+mn-cs"/>
                      </a:endParaRPr>
                    </a:p>
                  </a:txBody>
                  <a:tcPr marL="47625" marR="47625" marT="47625" marB="47625"/>
                </a:tc>
                <a:tc>
                  <a:txBody>
                    <a:bodyPr/>
                    <a:lstStyle/>
                    <a:p>
                      <a:r>
                        <a:rPr lang="es-ES" dirty="0" smtClean="0"/>
                        <a:t>Define una fuente con su tamaño</a:t>
                      </a:r>
                      <a:r>
                        <a:rPr lang="es-ES" baseline="0" dirty="0" smtClean="0"/>
                        <a:t> y color</a:t>
                      </a:r>
                      <a:endParaRPr lang="es-ES" dirty="0" smtClean="0"/>
                    </a:p>
                  </a:txBody>
                  <a:tcPr/>
                </a:tc>
              </a:tr>
              <a:tr h="0">
                <a:tc>
                  <a:txBody>
                    <a:bodyPr/>
                    <a:lstStyle/>
                    <a:p>
                      <a:pPr algn="l" fontAlgn="t"/>
                      <a:r>
                        <a:rPr lang="es-ES" sz="1800" kern="1200" dirty="0" smtClean="0">
                          <a:solidFill>
                            <a:schemeClr val="tx1"/>
                          </a:solidFill>
                          <a:effectLst/>
                          <a:latin typeface="+mn-lt"/>
                          <a:ea typeface="+mn-ea"/>
                          <a:cs typeface="+mn-cs"/>
                        </a:rPr>
                        <a:t>&lt;</a:t>
                      </a:r>
                      <a:r>
                        <a:rPr lang="es-ES" sz="1800" kern="1200" dirty="0" err="1" smtClean="0">
                          <a:solidFill>
                            <a:schemeClr val="tx1"/>
                          </a:solidFill>
                          <a:effectLst/>
                          <a:latin typeface="+mn-lt"/>
                          <a:ea typeface="+mn-ea"/>
                          <a:cs typeface="+mn-cs"/>
                        </a:rPr>
                        <a:t>basefont</a:t>
                      </a:r>
                      <a:r>
                        <a:rPr lang="es-ES" sz="1800" kern="1200" dirty="0" smtClean="0">
                          <a:solidFill>
                            <a:schemeClr val="tx1"/>
                          </a:solidFill>
                          <a:effectLst/>
                          <a:latin typeface="+mn-lt"/>
                          <a:ea typeface="+mn-ea"/>
                          <a:cs typeface="+mn-cs"/>
                        </a:rPr>
                        <a:t>&gt;</a:t>
                      </a:r>
                      <a:endParaRPr lang="es-ES" dirty="0">
                        <a:effectLst/>
                        <a:latin typeface="verdana" panose="020B0604030504040204" pitchFamily="34" charset="0"/>
                      </a:endParaRPr>
                    </a:p>
                  </a:txBody>
                  <a:tcPr marL="47625" marR="47625" marT="47625" marB="47625"/>
                </a:tc>
                <a:tc>
                  <a:txBody>
                    <a:bodyPr/>
                    <a:lstStyle/>
                    <a:p>
                      <a:r>
                        <a:rPr lang="es-ES" dirty="0" smtClean="0"/>
                        <a:t>Define la fuente base para la página</a:t>
                      </a:r>
                    </a:p>
                  </a:txBody>
                  <a:tcPr/>
                </a:tc>
              </a:tr>
              <a:tr h="0">
                <a:tc>
                  <a:txBody>
                    <a:bodyPr/>
                    <a:lstStyle/>
                    <a:p>
                      <a:pPr algn="l" fontAlgn="t"/>
                      <a:r>
                        <a:rPr lang="es-ES" sz="1800" kern="1200" dirty="0" smtClean="0">
                          <a:solidFill>
                            <a:schemeClr val="tx1"/>
                          </a:solidFill>
                          <a:effectLst/>
                          <a:latin typeface="+mn-lt"/>
                          <a:ea typeface="+mn-ea"/>
                          <a:cs typeface="+mn-cs"/>
                        </a:rPr>
                        <a:t>&lt;center&gt;</a:t>
                      </a:r>
                      <a:endParaRPr lang="es-ES" dirty="0">
                        <a:effectLst/>
                        <a:latin typeface="verdana" panose="020B0604030504040204" pitchFamily="34" charset="0"/>
                      </a:endParaRPr>
                    </a:p>
                  </a:txBody>
                  <a:tcPr marL="47625" marR="47625" marT="47625" marB="47625"/>
                </a:tc>
                <a:tc>
                  <a:txBody>
                    <a:bodyPr/>
                    <a:lstStyle/>
                    <a:p>
                      <a:r>
                        <a:rPr lang="es-ES" dirty="0" smtClean="0"/>
                        <a:t>Define un texto centrado</a:t>
                      </a:r>
                    </a:p>
                  </a:txBody>
                  <a:tcPr/>
                </a:tc>
              </a:tr>
            </a:tbl>
          </a:graphicData>
        </a:graphic>
      </p:graphicFrame>
      <p:graphicFrame>
        <p:nvGraphicFramePr>
          <p:cNvPr id="7" name="Tabla 6"/>
          <p:cNvGraphicFramePr>
            <a:graphicFrameLocks noGrp="1"/>
          </p:cNvGraphicFramePr>
          <p:nvPr>
            <p:extLst>
              <p:ext uri="{D42A27DB-BD31-4B8C-83A1-F6EECF244321}">
                <p14:modId xmlns:p14="http://schemas.microsoft.com/office/powerpoint/2010/main" val="1283030673"/>
              </p:ext>
            </p:extLst>
          </p:nvPr>
        </p:nvGraphicFramePr>
        <p:xfrm>
          <a:off x="1420707" y="3970625"/>
          <a:ext cx="6610935" cy="2217420"/>
        </p:xfrm>
        <a:graphic>
          <a:graphicData uri="http://schemas.openxmlformats.org/drawingml/2006/table">
            <a:tbl>
              <a:tblPr bandRow="1">
                <a:tableStyleId>{8A107856-5554-42FB-B03E-39F5DBC370BA}</a:tableStyleId>
              </a:tblPr>
              <a:tblGrid>
                <a:gridCol w="2030249"/>
                <a:gridCol w="4580686"/>
              </a:tblGrid>
              <a:tr h="0">
                <a:tc>
                  <a:txBody>
                    <a:bodyPr/>
                    <a:lstStyle/>
                    <a:p>
                      <a:pPr marL="0" algn="l" defTabSz="914400" rtl="0" eaLnBrk="1" fontAlgn="t" latinLnBrk="0" hangingPunct="1"/>
                      <a:r>
                        <a:rPr lang="es-ES" sz="1800" kern="1200" dirty="0" smtClean="0">
                          <a:solidFill>
                            <a:schemeClr val="dk1"/>
                          </a:solidFill>
                          <a:latin typeface="+mn-lt"/>
                          <a:ea typeface="+mn-ea"/>
                          <a:cs typeface="+mn-cs"/>
                        </a:rPr>
                        <a:t>&lt;</a:t>
                      </a:r>
                      <a:r>
                        <a:rPr lang="es-ES" sz="1800" kern="1200" dirty="0" err="1" smtClean="0">
                          <a:solidFill>
                            <a:schemeClr val="dk1"/>
                          </a:solidFill>
                          <a:latin typeface="+mn-lt"/>
                          <a:ea typeface="+mn-ea"/>
                          <a:cs typeface="+mn-cs"/>
                        </a:rPr>
                        <a:t>big</a:t>
                      </a:r>
                      <a:r>
                        <a:rPr lang="es-ES" sz="1800" kern="1200" dirty="0" smtClean="0">
                          <a:solidFill>
                            <a:schemeClr val="dk1"/>
                          </a:solidFill>
                          <a:latin typeface="+mn-lt"/>
                          <a:ea typeface="+mn-ea"/>
                          <a:cs typeface="+mn-cs"/>
                        </a:rPr>
                        <a:t>&gt;</a:t>
                      </a:r>
                      <a:endParaRPr lang="es-ES" sz="1800" kern="1200" dirty="0">
                        <a:solidFill>
                          <a:schemeClr val="dk1"/>
                        </a:solidFill>
                        <a:latin typeface="+mn-lt"/>
                        <a:ea typeface="+mn-ea"/>
                        <a:cs typeface="+mn-cs"/>
                      </a:endParaRPr>
                    </a:p>
                  </a:txBody>
                  <a:tcPr marL="47625" marR="47625" marT="47625" marB="47625"/>
                </a:tc>
                <a:tc>
                  <a:txBody>
                    <a:bodyPr/>
                    <a:lstStyle/>
                    <a:p>
                      <a:pPr algn="l" fontAlgn="t"/>
                      <a:r>
                        <a:rPr lang="es-ES" dirty="0" smtClean="0">
                          <a:effectLst/>
                        </a:rPr>
                        <a:t>Define texto</a:t>
                      </a:r>
                      <a:r>
                        <a:rPr lang="es-ES" baseline="0" dirty="0" smtClean="0">
                          <a:effectLst/>
                        </a:rPr>
                        <a:t> grande</a:t>
                      </a:r>
                      <a:endParaRPr lang="es-ES" dirty="0">
                        <a:effectLst/>
                        <a:latin typeface="verdana" panose="020B0604030504040204" pitchFamily="34" charset="0"/>
                      </a:endParaRPr>
                    </a:p>
                  </a:txBody>
                  <a:tcPr marL="47625" marR="47625" marT="47625" marB="47625"/>
                </a:tc>
              </a:tr>
              <a:tr h="0">
                <a:tc>
                  <a:txBody>
                    <a:bodyPr/>
                    <a:lstStyle/>
                    <a:p>
                      <a:pPr algn="l" fontAlgn="t"/>
                      <a:r>
                        <a:rPr lang="es-ES" sz="1800" kern="1200" dirty="0" smtClean="0">
                          <a:solidFill>
                            <a:schemeClr val="tx1"/>
                          </a:solidFill>
                          <a:effectLst/>
                          <a:latin typeface="+mn-lt"/>
                          <a:ea typeface="+mn-ea"/>
                          <a:cs typeface="+mn-cs"/>
                        </a:rPr>
                        <a:t>&lt;s&gt;</a:t>
                      </a:r>
                      <a:endParaRPr lang="es-ES" dirty="0">
                        <a:effectLst/>
                        <a:latin typeface="verdana" panose="020B0604030504040204" pitchFamily="34" charset="0"/>
                      </a:endParaRPr>
                    </a:p>
                  </a:txBody>
                  <a:tcPr marL="47625" marR="47625" marT="47625" marB="47625"/>
                </a:tc>
                <a:tc>
                  <a:txBody>
                    <a:bodyPr/>
                    <a:lstStyle/>
                    <a:p>
                      <a:pPr algn="l" fontAlgn="t"/>
                      <a:r>
                        <a:rPr lang="es-ES" dirty="0" smtClean="0">
                          <a:effectLst/>
                        </a:rPr>
                        <a:t>Define un texto tachado</a:t>
                      </a:r>
                      <a:endParaRPr lang="es-ES" dirty="0">
                        <a:effectLst/>
                        <a:latin typeface="verdana" panose="020B0604030504040204" pitchFamily="34" charset="0"/>
                      </a:endParaRPr>
                    </a:p>
                  </a:txBody>
                  <a:tcPr marL="47625" marR="47625" marT="47625" marB="47625"/>
                </a:tc>
              </a:tr>
              <a:tr h="0">
                <a:tc>
                  <a:txBody>
                    <a:bodyPr/>
                    <a:lstStyle/>
                    <a:p>
                      <a:pPr algn="l" fontAlgn="t"/>
                      <a:r>
                        <a:rPr lang="es-ES" sz="1800" kern="1200" dirty="0" smtClean="0">
                          <a:solidFill>
                            <a:schemeClr val="tx1"/>
                          </a:solidFill>
                          <a:effectLst/>
                          <a:latin typeface="+mn-lt"/>
                          <a:ea typeface="+mn-ea"/>
                          <a:cs typeface="+mn-cs"/>
                        </a:rPr>
                        <a:t>&lt;strike&gt;</a:t>
                      </a:r>
                      <a:endParaRPr lang="es-ES" dirty="0">
                        <a:effectLst/>
                        <a:latin typeface="verdana" panose="020B0604030504040204" pitchFamily="34" charset="0"/>
                      </a:endParaRPr>
                    </a:p>
                  </a:txBody>
                  <a:tcPr marL="47625" marR="47625" marT="47625" marB="47625"/>
                </a:tc>
                <a:tc>
                  <a:txBody>
                    <a:bodyPr/>
                    <a:lstStyle/>
                    <a:p>
                      <a:r>
                        <a:rPr lang="es-ES" dirty="0" smtClean="0"/>
                        <a:t>Define un texto tachado</a:t>
                      </a:r>
                    </a:p>
                  </a:txBody>
                  <a:tcPr/>
                </a:tc>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s-ES" sz="1800" kern="1200" dirty="0" smtClean="0">
                          <a:solidFill>
                            <a:schemeClr val="tx1"/>
                          </a:solidFill>
                          <a:effectLst/>
                          <a:latin typeface="+mn-lt"/>
                          <a:ea typeface="+mn-ea"/>
                          <a:cs typeface="+mn-cs"/>
                        </a:rPr>
                        <a:t>&lt;u&gt;</a:t>
                      </a:r>
                      <a:endParaRPr lang="es-ES" dirty="0" smtClean="0"/>
                    </a:p>
                  </a:txBody>
                  <a:tcPr marL="47625" marR="47625" marT="47625" marB="4762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Define un texto subrayado</a:t>
                      </a:r>
                    </a:p>
                  </a:txBody>
                  <a:tcPr/>
                </a:tc>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s-ES" sz="1800" kern="1200" dirty="0" smtClean="0">
                          <a:solidFill>
                            <a:schemeClr val="dk1"/>
                          </a:solidFill>
                          <a:latin typeface="+mn-lt"/>
                          <a:ea typeface="+mn-ea"/>
                          <a:cs typeface="+mn-cs"/>
                        </a:rPr>
                        <a:t>&lt;</a:t>
                      </a:r>
                      <a:r>
                        <a:rPr lang="es-ES" sz="1800" kern="1200" dirty="0" err="1" smtClean="0">
                          <a:solidFill>
                            <a:schemeClr val="dk1"/>
                          </a:solidFill>
                          <a:latin typeface="+mn-lt"/>
                          <a:ea typeface="+mn-ea"/>
                          <a:cs typeface="+mn-cs"/>
                        </a:rPr>
                        <a:t>tt</a:t>
                      </a:r>
                      <a:r>
                        <a:rPr lang="es-ES" sz="1800" kern="1200" dirty="0" smtClean="0">
                          <a:solidFill>
                            <a:schemeClr val="dk1"/>
                          </a:solidFill>
                          <a:latin typeface="+mn-lt"/>
                          <a:ea typeface="+mn-ea"/>
                          <a:cs typeface="+mn-cs"/>
                        </a:rPr>
                        <a:t>&gt;</a:t>
                      </a:r>
                    </a:p>
                  </a:txBody>
                  <a:tcPr marL="47625" marR="47625" marT="47625" marB="4762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Define texto teletipo (monoespaciado)</a:t>
                      </a:r>
                    </a:p>
                  </a:txBody>
                  <a:tcPr/>
                </a:tc>
              </a:tr>
              <a:tr h="0">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s-ES" sz="1800" kern="1200" dirty="0" smtClean="0">
                          <a:solidFill>
                            <a:schemeClr val="tx1"/>
                          </a:solidFill>
                          <a:effectLst/>
                          <a:latin typeface="+mn-lt"/>
                          <a:ea typeface="+mn-ea"/>
                          <a:cs typeface="+mn-cs"/>
                        </a:rPr>
                        <a:t>&lt;</a:t>
                      </a:r>
                      <a:r>
                        <a:rPr lang="es-ES" sz="1800" kern="1200" dirty="0" err="1" smtClean="0">
                          <a:solidFill>
                            <a:schemeClr val="tx1"/>
                          </a:solidFill>
                          <a:effectLst/>
                          <a:latin typeface="+mn-lt"/>
                          <a:ea typeface="+mn-ea"/>
                          <a:cs typeface="+mn-cs"/>
                        </a:rPr>
                        <a:t>blink</a:t>
                      </a:r>
                      <a:r>
                        <a:rPr lang="es-ES" sz="1800" kern="1200" dirty="0" smtClean="0">
                          <a:solidFill>
                            <a:schemeClr val="tx1"/>
                          </a:solidFill>
                          <a:effectLst/>
                          <a:latin typeface="+mn-lt"/>
                          <a:ea typeface="+mn-ea"/>
                          <a:cs typeface="+mn-cs"/>
                        </a:rPr>
                        <a:t>&gt;</a:t>
                      </a:r>
                    </a:p>
                  </a:txBody>
                  <a:tcPr marL="47625" marR="47625" marT="47625" marB="4762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Define texto parpadeante</a:t>
                      </a:r>
                    </a:p>
                  </a:txBody>
                  <a:tcPr/>
                </a:tc>
              </a:tr>
            </a:tbl>
          </a:graphicData>
        </a:graphic>
      </p:graphicFrame>
    </p:spTree>
    <p:extLst>
      <p:ext uri="{BB962C8B-B14F-4D97-AF65-F5344CB8AC3E}">
        <p14:creationId xmlns:p14="http://schemas.microsoft.com/office/powerpoint/2010/main" val="23642209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HTML 5.1</a:t>
            </a:r>
            <a:endParaRPr lang="es-ES" dirty="0"/>
          </a:p>
        </p:txBody>
      </p:sp>
      <p:sp>
        <p:nvSpPr>
          <p:cNvPr id="3" name="Rectángulo 2"/>
          <p:cNvSpPr/>
          <p:nvPr/>
        </p:nvSpPr>
        <p:spPr>
          <a:xfrm>
            <a:off x="871477" y="1288534"/>
            <a:ext cx="3234540" cy="369332"/>
          </a:xfrm>
          <a:prstGeom prst="rect">
            <a:avLst/>
          </a:prstGeom>
        </p:spPr>
        <p:txBody>
          <a:bodyPr wrap="none">
            <a:spAutoFit/>
          </a:bodyPr>
          <a:lstStyle/>
          <a:p>
            <a:r>
              <a:rPr lang="es-ES" dirty="0">
                <a:hlinkClick r:id="rId3"/>
              </a:rPr>
              <a:t>http://www.w3.org/TR/html51</a:t>
            </a:r>
            <a:r>
              <a:rPr lang="es-ES" dirty="0" smtClean="0">
                <a:hlinkClick r:id="rId3"/>
              </a:rPr>
              <a:t>/</a:t>
            </a:r>
            <a:endParaRPr lang="es-ES" dirty="0"/>
          </a:p>
        </p:txBody>
      </p:sp>
      <p:sp>
        <p:nvSpPr>
          <p:cNvPr id="4" name="Rectángulo 3"/>
          <p:cNvSpPr/>
          <p:nvPr/>
        </p:nvSpPr>
        <p:spPr>
          <a:xfrm>
            <a:off x="4682260" y="1796934"/>
            <a:ext cx="3030534" cy="2031325"/>
          </a:xfrm>
          <a:prstGeom prst="rect">
            <a:avLst/>
          </a:prstGeom>
        </p:spPr>
        <p:txBody>
          <a:bodyPr wrap="square">
            <a:spAutoFit/>
          </a:bodyPr>
          <a:lstStyle/>
          <a:p>
            <a:r>
              <a:rPr lang="en-US" dirty="0" smtClean="0"/>
              <a:t>4.11.1 </a:t>
            </a:r>
            <a:r>
              <a:rPr lang="en-US" dirty="0"/>
              <a:t>The </a:t>
            </a:r>
            <a:r>
              <a:rPr lang="en-US" b="1" dirty="0"/>
              <a:t>details</a:t>
            </a:r>
            <a:r>
              <a:rPr lang="en-US" dirty="0"/>
              <a:t> element</a:t>
            </a:r>
          </a:p>
          <a:p>
            <a:r>
              <a:rPr lang="en-US" dirty="0"/>
              <a:t>4.11.2 The </a:t>
            </a:r>
            <a:r>
              <a:rPr lang="en-US" b="1" dirty="0"/>
              <a:t>summary</a:t>
            </a:r>
            <a:r>
              <a:rPr lang="en-US" dirty="0"/>
              <a:t> element</a:t>
            </a:r>
          </a:p>
          <a:p>
            <a:r>
              <a:rPr lang="en-US" dirty="0"/>
              <a:t>4.11.3 The </a:t>
            </a:r>
            <a:r>
              <a:rPr lang="en-US" b="1" dirty="0"/>
              <a:t>menu</a:t>
            </a:r>
            <a:r>
              <a:rPr lang="en-US" dirty="0"/>
              <a:t> element</a:t>
            </a:r>
          </a:p>
          <a:p>
            <a:r>
              <a:rPr lang="en-US" dirty="0"/>
              <a:t>4.11.4 The </a:t>
            </a:r>
            <a:r>
              <a:rPr lang="en-US" b="1" dirty="0" err="1"/>
              <a:t>menuitem</a:t>
            </a:r>
            <a:r>
              <a:rPr lang="en-US" dirty="0"/>
              <a:t> element</a:t>
            </a:r>
          </a:p>
          <a:p>
            <a:r>
              <a:rPr lang="en-US" dirty="0"/>
              <a:t>4.11.5 Context menus</a:t>
            </a:r>
          </a:p>
          <a:p>
            <a:r>
              <a:rPr lang="en-US" dirty="0" smtClean="0"/>
              <a:t>4.11.6 </a:t>
            </a:r>
            <a:r>
              <a:rPr lang="en-US" dirty="0"/>
              <a:t>Commands</a:t>
            </a:r>
          </a:p>
          <a:p>
            <a:r>
              <a:rPr lang="en-US" dirty="0" smtClean="0"/>
              <a:t>4.11.7 </a:t>
            </a:r>
            <a:r>
              <a:rPr lang="en-US" dirty="0"/>
              <a:t>The </a:t>
            </a:r>
            <a:r>
              <a:rPr lang="en-US" b="1" dirty="0"/>
              <a:t>dialog</a:t>
            </a:r>
            <a:r>
              <a:rPr lang="en-US" dirty="0"/>
              <a:t> element</a:t>
            </a:r>
            <a:endParaRPr lang="es-ES" dirty="0"/>
          </a:p>
        </p:txBody>
      </p:sp>
      <p:pic>
        <p:nvPicPr>
          <p:cNvPr id="5" name="Imagen 4"/>
          <p:cNvPicPr>
            <a:picLocks noChangeAspect="1"/>
          </p:cNvPicPr>
          <p:nvPr/>
        </p:nvPicPr>
        <p:blipFill>
          <a:blip r:embed="rId4"/>
          <a:stretch>
            <a:fillRect/>
          </a:stretch>
        </p:blipFill>
        <p:spPr>
          <a:xfrm>
            <a:off x="3640405" y="4353384"/>
            <a:ext cx="3409950" cy="981075"/>
          </a:xfrm>
          <a:prstGeom prst="rect">
            <a:avLst/>
          </a:prstGeom>
        </p:spPr>
      </p:pic>
      <p:sp>
        <p:nvSpPr>
          <p:cNvPr id="6" name="CuadroTexto 5"/>
          <p:cNvSpPr txBox="1"/>
          <p:nvPr/>
        </p:nvSpPr>
        <p:spPr>
          <a:xfrm>
            <a:off x="6303154" y="5179478"/>
            <a:ext cx="2034018"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s-ES" dirty="0" smtClean="0"/>
              <a:t>Ejemplo en Chrome</a:t>
            </a:r>
            <a:endParaRPr lang="es-ES" dirty="0"/>
          </a:p>
        </p:txBody>
      </p:sp>
      <p:sp>
        <p:nvSpPr>
          <p:cNvPr id="7" name="Rectángulo 6"/>
          <p:cNvSpPr/>
          <p:nvPr/>
        </p:nvSpPr>
        <p:spPr>
          <a:xfrm>
            <a:off x="1152219" y="4347756"/>
            <a:ext cx="1102866"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s-ES" sz="2400" b="1" dirty="0" err="1">
                <a:solidFill>
                  <a:prstClr val="white"/>
                </a:solidFill>
              </a:rPr>
              <a:t>details</a:t>
            </a:r>
            <a:r>
              <a:rPr lang="es-ES" sz="2400" b="1" dirty="0">
                <a:solidFill>
                  <a:prstClr val="white"/>
                </a:solidFill>
              </a:rPr>
              <a:t> </a:t>
            </a:r>
          </a:p>
        </p:txBody>
      </p:sp>
      <p:sp>
        <p:nvSpPr>
          <p:cNvPr id="8" name="Rectángulo 7"/>
          <p:cNvSpPr/>
          <p:nvPr/>
        </p:nvSpPr>
        <p:spPr>
          <a:xfrm>
            <a:off x="978261" y="4902479"/>
            <a:ext cx="1450782"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s-ES" sz="2400" b="1" dirty="0" err="1">
                <a:solidFill>
                  <a:prstClr val="white"/>
                </a:solidFill>
              </a:rPr>
              <a:t>summary</a:t>
            </a:r>
            <a:r>
              <a:rPr lang="es-ES" sz="2400" b="1" dirty="0">
                <a:solidFill>
                  <a:prstClr val="white"/>
                </a:solidFill>
              </a:rPr>
              <a:t> </a:t>
            </a:r>
          </a:p>
        </p:txBody>
      </p:sp>
      <p:sp>
        <p:nvSpPr>
          <p:cNvPr id="9" name="Rectángulo 8"/>
          <p:cNvSpPr/>
          <p:nvPr/>
        </p:nvSpPr>
        <p:spPr>
          <a:xfrm>
            <a:off x="880133" y="2612542"/>
            <a:ext cx="2884251" cy="400110"/>
          </a:xfrm>
          <a:prstGeom prst="rect">
            <a:avLst/>
          </a:prstGeom>
        </p:spPr>
        <p:txBody>
          <a:bodyPr wrap="none">
            <a:spAutoFit/>
          </a:bodyPr>
          <a:lstStyle/>
          <a:p>
            <a:r>
              <a:rPr lang="en-US" sz="2000" b="1" dirty="0"/>
              <a:t>4.11 Interactive elements</a:t>
            </a:r>
          </a:p>
        </p:txBody>
      </p:sp>
      <p:cxnSp>
        <p:nvCxnSpPr>
          <p:cNvPr id="11" name="Conector recto de flecha 10"/>
          <p:cNvCxnSpPr>
            <a:stCxn id="9" idx="3"/>
            <a:endCxn id="4" idx="1"/>
          </p:cNvCxnSpPr>
          <p:nvPr/>
        </p:nvCxnSpPr>
        <p:spPr>
          <a:xfrm>
            <a:off x="3764384" y="2812597"/>
            <a:ext cx="9178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9794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HTML 5.1</a:t>
            </a:r>
            <a:endParaRPr lang="es-ES" dirty="0"/>
          </a:p>
        </p:txBody>
      </p:sp>
      <p:sp>
        <p:nvSpPr>
          <p:cNvPr id="8" name="Rectángulo 7"/>
          <p:cNvSpPr/>
          <p:nvPr/>
        </p:nvSpPr>
        <p:spPr>
          <a:xfrm>
            <a:off x="809480" y="1533015"/>
            <a:ext cx="1086901"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b="1" dirty="0" smtClean="0">
                <a:solidFill>
                  <a:prstClr val="white"/>
                </a:solidFill>
              </a:rPr>
              <a:t>picture</a:t>
            </a:r>
            <a:endParaRPr lang="en-US" sz="2400" b="1" dirty="0">
              <a:solidFill>
                <a:prstClr val="white"/>
              </a:solidFill>
            </a:endParaRPr>
          </a:p>
        </p:txBody>
      </p:sp>
      <p:sp>
        <p:nvSpPr>
          <p:cNvPr id="5" name="Rectángulo 4"/>
          <p:cNvSpPr/>
          <p:nvPr/>
        </p:nvSpPr>
        <p:spPr>
          <a:xfrm>
            <a:off x="2426750" y="1472125"/>
            <a:ext cx="5770766" cy="923330"/>
          </a:xfrm>
          <a:prstGeom prst="rect">
            <a:avLst/>
          </a:prstGeom>
        </p:spPr>
        <p:txBody>
          <a:bodyPr wrap="square">
            <a:spAutoFit/>
          </a:bodyPr>
          <a:lstStyle/>
          <a:p>
            <a:r>
              <a:rPr lang="es-ES" dirty="0" smtClean="0"/>
              <a:t>elemento contenedor de imágenes que soporta diversa fuentes, con distintos formatos de una misma imagen.</a:t>
            </a:r>
          </a:p>
          <a:p>
            <a:r>
              <a:rPr lang="es-ES" dirty="0" smtClean="0"/>
              <a:t>Similar a las etiquetas audio y video</a:t>
            </a:r>
            <a:endParaRPr lang="es-ES" dirty="0"/>
          </a:p>
        </p:txBody>
      </p:sp>
      <p:sp>
        <p:nvSpPr>
          <p:cNvPr id="6" name="Rectángulo 5"/>
          <p:cNvSpPr/>
          <p:nvPr/>
        </p:nvSpPr>
        <p:spPr>
          <a:xfrm>
            <a:off x="1596197" y="5499140"/>
            <a:ext cx="6426246" cy="369332"/>
          </a:xfrm>
          <a:prstGeom prst="rect">
            <a:avLst/>
          </a:prstGeom>
        </p:spPr>
        <p:txBody>
          <a:bodyPr wrap="none">
            <a:spAutoFit/>
          </a:bodyPr>
          <a:lstStyle/>
          <a:p>
            <a:r>
              <a:rPr lang="es-ES" dirty="0" smtClean="0"/>
              <a:t>En la misma línea, los atributos </a:t>
            </a:r>
            <a:r>
              <a:rPr lang="es-ES" dirty="0" err="1" smtClean="0"/>
              <a:t>srcset</a:t>
            </a:r>
            <a:r>
              <a:rPr lang="es-ES" dirty="0" smtClean="0"/>
              <a:t> </a:t>
            </a:r>
            <a:r>
              <a:rPr lang="es-ES" dirty="0"/>
              <a:t>y </a:t>
            </a:r>
            <a:r>
              <a:rPr lang="es-ES" dirty="0" err="1"/>
              <a:t>sizes</a:t>
            </a:r>
            <a:r>
              <a:rPr lang="es-ES" dirty="0"/>
              <a:t> </a:t>
            </a:r>
            <a:r>
              <a:rPr lang="es-ES" dirty="0" smtClean="0"/>
              <a:t>de la etiqueta imagen</a:t>
            </a:r>
            <a:endParaRPr lang="es-ES" dirty="0"/>
          </a:p>
        </p:txBody>
      </p:sp>
      <p:sp>
        <p:nvSpPr>
          <p:cNvPr id="7" name="Rectángulo 6"/>
          <p:cNvSpPr/>
          <p:nvPr/>
        </p:nvSpPr>
        <p:spPr>
          <a:xfrm>
            <a:off x="1596197" y="2685081"/>
            <a:ext cx="6745705"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dirty="0" smtClean="0"/>
              <a:t>&lt;</a:t>
            </a:r>
            <a:r>
              <a:rPr lang="es-ES" dirty="0" err="1"/>
              <a:t>picture</a:t>
            </a:r>
            <a:r>
              <a:rPr lang="es-ES" dirty="0"/>
              <a:t>&gt;</a:t>
            </a:r>
          </a:p>
          <a:p>
            <a:r>
              <a:rPr lang="es-ES" dirty="0" smtClean="0"/>
              <a:t>  </a:t>
            </a:r>
            <a:r>
              <a:rPr lang="es-ES" dirty="0"/>
              <a:t>	&lt;</a:t>
            </a:r>
            <a:r>
              <a:rPr lang="es-ES" dirty="0" err="1" smtClean="0"/>
              <a:t>source</a:t>
            </a:r>
            <a:r>
              <a:rPr lang="es-ES" dirty="0" smtClean="0"/>
              <a:t>   </a:t>
            </a:r>
            <a:r>
              <a:rPr lang="es-ES" dirty="0"/>
              <a:t>	media="(min-</a:t>
            </a:r>
            <a:r>
              <a:rPr lang="es-ES" dirty="0" err="1"/>
              <a:t>width</a:t>
            </a:r>
            <a:r>
              <a:rPr lang="es-ES" dirty="0"/>
              <a:t>: 650px)"</a:t>
            </a:r>
          </a:p>
          <a:p>
            <a:r>
              <a:rPr lang="es-ES" dirty="0" smtClean="0"/>
              <a:t>    </a:t>
            </a:r>
            <a:r>
              <a:rPr lang="es-ES" dirty="0"/>
              <a:t>	</a:t>
            </a:r>
            <a:r>
              <a:rPr lang="es-ES" dirty="0" smtClean="0"/>
              <a:t>	</a:t>
            </a:r>
            <a:r>
              <a:rPr lang="es-ES" dirty="0" err="1" smtClean="0"/>
              <a:t>srcset</a:t>
            </a:r>
            <a:r>
              <a:rPr lang="es-ES" dirty="0"/>
              <a:t>="</a:t>
            </a:r>
            <a:r>
              <a:rPr lang="es-ES" dirty="0" err="1"/>
              <a:t>images</a:t>
            </a:r>
            <a:r>
              <a:rPr lang="es-ES" dirty="0"/>
              <a:t>/kitten-large.png"&gt;</a:t>
            </a:r>
          </a:p>
          <a:p>
            <a:r>
              <a:rPr lang="es-ES" dirty="0" smtClean="0"/>
              <a:t>  </a:t>
            </a:r>
            <a:r>
              <a:rPr lang="es-ES" dirty="0"/>
              <a:t>	&lt;</a:t>
            </a:r>
            <a:r>
              <a:rPr lang="es-ES" dirty="0" err="1" smtClean="0"/>
              <a:t>source</a:t>
            </a:r>
            <a:r>
              <a:rPr lang="es-ES" dirty="0" smtClean="0"/>
              <a:t>  </a:t>
            </a:r>
            <a:r>
              <a:rPr lang="es-ES" dirty="0"/>
              <a:t>	media="(min-</a:t>
            </a:r>
            <a:r>
              <a:rPr lang="es-ES" dirty="0" err="1"/>
              <a:t>width</a:t>
            </a:r>
            <a:r>
              <a:rPr lang="es-ES" dirty="0"/>
              <a:t>: 465px)"</a:t>
            </a:r>
          </a:p>
          <a:p>
            <a:r>
              <a:rPr lang="es-ES" dirty="0" smtClean="0"/>
              <a:t>    </a:t>
            </a:r>
            <a:r>
              <a:rPr lang="es-ES" dirty="0"/>
              <a:t>	</a:t>
            </a:r>
            <a:r>
              <a:rPr lang="es-ES" dirty="0" smtClean="0"/>
              <a:t>	</a:t>
            </a:r>
            <a:r>
              <a:rPr lang="es-ES" dirty="0" err="1" smtClean="0"/>
              <a:t>srcset</a:t>
            </a:r>
            <a:r>
              <a:rPr lang="es-ES" dirty="0"/>
              <a:t>="</a:t>
            </a:r>
            <a:r>
              <a:rPr lang="es-ES" dirty="0" err="1"/>
              <a:t>images</a:t>
            </a:r>
            <a:r>
              <a:rPr lang="es-ES" dirty="0"/>
              <a:t>/kitten-medium.png"&gt;</a:t>
            </a:r>
          </a:p>
          <a:p>
            <a:r>
              <a:rPr lang="es-ES" dirty="0" smtClean="0"/>
              <a:t>  </a:t>
            </a:r>
            <a:r>
              <a:rPr lang="es-ES" dirty="0"/>
              <a:t>	&lt;</a:t>
            </a:r>
            <a:r>
              <a:rPr lang="es-ES" dirty="0" err="1" smtClean="0"/>
              <a:t>img</a:t>
            </a:r>
            <a:r>
              <a:rPr lang="es-ES" dirty="0" smtClean="0"/>
              <a:t>  </a:t>
            </a:r>
            <a:r>
              <a:rPr lang="es-ES" dirty="0" err="1" smtClean="0"/>
              <a:t>src</a:t>
            </a:r>
            <a:r>
              <a:rPr lang="es-ES" dirty="0"/>
              <a:t>="</a:t>
            </a:r>
            <a:r>
              <a:rPr lang="es-ES" dirty="0" err="1"/>
              <a:t>images</a:t>
            </a:r>
            <a:r>
              <a:rPr lang="es-ES" dirty="0"/>
              <a:t>/kitten-small.png"</a:t>
            </a:r>
          </a:p>
          <a:p>
            <a:r>
              <a:rPr lang="es-ES" dirty="0" smtClean="0"/>
              <a:t>    </a:t>
            </a:r>
            <a:r>
              <a:rPr lang="es-ES" dirty="0"/>
              <a:t>	</a:t>
            </a:r>
            <a:r>
              <a:rPr lang="es-ES" dirty="0" smtClean="0"/>
              <a:t>	</a:t>
            </a:r>
            <a:r>
              <a:rPr lang="es-ES" dirty="0" err="1" smtClean="0"/>
              <a:t>alt</a:t>
            </a:r>
            <a:r>
              <a:rPr lang="es-ES" dirty="0" smtClean="0"/>
              <a:t>="un lindo gatito"&gt;</a:t>
            </a:r>
            <a:endParaRPr lang="es-ES" dirty="0"/>
          </a:p>
          <a:p>
            <a:r>
              <a:rPr lang="es-ES" dirty="0" smtClean="0"/>
              <a:t>&lt;/</a:t>
            </a:r>
            <a:r>
              <a:rPr lang="es-ES" dirty="0" err="1"/>
              <a:t>picture</a:t>
            </a:r>
            <a:r>
              <a:rPr lang="es-ES" dirty="0"/>
              <a:t>&gt;</a:t>
            </a:r>
          </a:p>
        </p:txBody>
      </p:sp>
    </p:spTree>
    <p:extLst>
      <p:ext uri="{BB962C8B-B14F-4D97-AF65-F5344CB8AC3E}">
        <p14:creationId xmlns:p14="http://schemas.microsoft.com/office/powerpoint/2010/main" val="2987481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HTML 5.1</a:t>
            </a:r>
            <a:endParaRPr lang="es-ES" dirty="0"/>
          </a:p>
        </p:txBody>
      </p:sp>
      <p:sp>
        <p:nvSpPr>
          <p:cNvPr id="9" name="Rectángulo 8"/>
          <p:cNvSpPr/>
          <p:nvPr/>
        </p:nvSpPr>
        <p:spPr>
          <a:xfrm>
            <a:off x="3261168" y="3291324"/>
            <a:ext cx="4907185" cy="646331"/>
          </a:xfrm>
          <a:prstGeom prst="rect">
            <a:avLst/>
          </a:prstGeom>
        </p:spPr>
        <p:txBody>
          <a:bodyPr wrap="square">
            <a:spAutoFit/>
          </a:bodyPr>
          <a:lstStyle/>
          <a:p>
            <a:r>
              <a:rPr lang="es-ES" dirty="0"/>
              <a:t>input</a:t>
            </a:r>
            <a:r>
              <a:rPr lang="es-ES" dirty="0" smtClean="0"/>
              <a:t> </a:t>
            </a:r>
            <a:r>
              <a:rPr lang="es-ES" dirty="0" err="1" smtClean="0"/>
              <a:t>types</a:t>
            </a:r>
            <a:r>
              <a:rPr lang="es-ES" dirty="0" smtClean="0"/>
              <a:t>: nuevos valores </a:t>
            </a:r>
            <a:r>
              <a:rPr lang="es-ES" dirty="0" err="1" smtClean="0"/>
              <a:t>datetime</a:t>
            </a:r>
            <a:r>
              <a:rPr lang="es-ES" dirty="0"/>
              <a:t>, </a:t>
            </a:r>
            <a:r>
              <a:rPr lang="es-ES" dirty="0" err="1"/>
              <a:t>datetime</a:t>
            </a:r>
            <a:r>
              <a:rPr lang="es-ES" dirty="0"/>
              <a:t>-local, </a:t>
            </a:r>
            <a:r>
              <a:rPr lang="es-ES" dirty="0" err="1"/>
              <a:t>week</a:t>
            </a:r>
            <a:r>
              <a:rPr lang="es-ES" dirty="0"/>
              <a:t>, </a:t>
            </a:r>
            <a:r>
              <a:rPr lang="es-ES" dirty="0" err="1" smtClean="0"/>
              <a:t>month</a:t>
            </a:r>
            <a:endParaRPr lang="es-ES" dirty="0"/>
          </a:p>
        </p:txBody>
      </p:sp>
      <p:sp>
        <p:nvSpPr>
          <p:cNvPr id="10" name="Rectángulo 9"/>
          <p:cNvSpPr/>
          <p:nvPr/>
        </p:nvSpPr>
        <p:spPr>
          <a:xfrm>
            <a:off x="3234483" y="1448801"/>
            <a:ext cx="1897122" cy="369332"/>
          </a:xfrm>
          <a:prstGeom prst="rect">
            <a:avLst/>
          </a:prstGeom>
        </p:spPr>
        <p:txBody>
          <a:bodyPr wrap="none">
            <a:spAutoFit/>
          </a:bodyPr>
          <a:lstStyle/>
          <a:p>
            <a:r>
              <a:rPr lang="es-ES" dirty="0" smtClean="0"/>
              <a:t>atributo </a:t>
            </a:r>
            <a:r>
              <a:rPr lang="es-ES" dirty="0" err="1" smtClean="0"/>
              <a:t>seamless</a:t>
            </a:r>
            <a:r>
              <a:rPr lang="es-ES" dirty="0" smtClean="0"/>
              <a:t> </a:t>
            </a:r>
            <a:endParaRPr lang="es-ES" dirty="0"/>
          </a:p>
        </p:txBody>
      </p:sp>
      <p:sp>
        <p:nvSpPr>
          <p:cNvPr id="12" name="Rectángulo 11"/>
          <p:cNvSpPr/>
          <p:nvPr/>
        </p:nvSpPr>
        <p:spPr>
          <a:xfrm>
            <a:off x="3234483" y="2429089"/>
            <a:ext cx="2465483" cy="369332"/>
          </a:xfrm>
          <a:prstGeom prst="rect">
            <a:avLst/>
          </a:prstGeom>
        </p:spPr>
        <p:txBody>
          <a:bodyPr wrap="none">
            <a:spAutoFit/>
          </a:bodyPr>
          <a:lstStyle/>
          <a:p>
            <a:r>
              <a:rPr lang="es-ES" dirty="0" smtClean="0"/>
              <a:t>atributo </a:t>
            </a:r>
            <a:r>
              <a:rPr lang="es-ES" dirty="0" err="1" smtClean="0"/>
              <a:t>allowFullScreen</a:t>
            </a:r>
            <a:endParaRPr lang="es-ES" dirty="0"/>
          </a:p>
        </p:txBody>
      </p:sp>
      <p:sp>
        <p:nvSpPr>
          <p:cNvPr id="13" name="Rectángulo 12"/>
          <p:cNvSpPr/>
          <p:nvPr/>
        </p:nvSpPr>
        <p:spPr>
          <a:xfrm>
            <a:off x="3261168" y="4105082"/>
            <a:ext cx="4272132" cy="369332"/>
          </a:xfrm>
          <a:prstGeom prst="rect">
            <a:avLst/>
          </a:prstGeom>
        </p:spPr>
        <p:txBody>
          <a:bodyPr wrap="none">
            <a:spAutoFit/>
          </a:bodyPr>
          <a:lstStyle/>
          <a:p>
            <a:r>
              <a:rPr lang="es-ES" dirty="0"/>
              <a:t>Autocomplete </a:t>
            </a:r>
            <a:r>
              <a:rPr lang="es-ES" dirty="0" err="1"/>
              <a:t>limited</a:t>
            </a:r>
            <a:r>
              <a:rPr lang="es-ES" dirty="0"/>
              <a:t> to </a:t>
            </a:r>
            <a:r>
              <a:rPr lang="es-ES" dirty="0" err="1"/>
              <a:t>on|off</a:t>
            </a:r>
            <a:r>
              <a:rPr lang="es-ES" dirty="0"/>
              <a:t>, </a:t>
            </a:r>
            <a:r>
              <a:rPr lang="es-ES" dirty="0" err="1"/>
              <a:t>inputmode</a:t>
            </a:r>
            <a:endParaRPr lang="es-ES" dirty="0"/>
          </a:p>
        </p:txBody>
      </p:sp>
      <p:sp>
        <p:nvSpPr>
          <p:cNvPr id="14" name="Rectángulo 13"/>
          <p:cNvSpPr/>
          <p:nvPr/>
        </p:nvSpPr>
        <p:spPr>
          <a:xfrm>
            <a:off x="3261168" y="4641841"/>
            <a:ext cx="1443472" cy="369332"/>
          </a:xfrm>
          <a:prstGeom prst="rect">
            <a:avLst/>
          </a:prstGeom>
        </p:spPr>
        <p:txBody>
          <a:bodyPr wrap="none">
            <a:spAutoFit/>
          </a:bodyPr>
          <a:lstStyle/>
          <a:p>
            <a:r>
              <a:rPr lang="es-ES" dirty="0" smtClean="0"/>
              <a:t>atributo </a:t>
            </a:r>
            <a:r>
              <a:rPr lang="es-ES" dirty="0" err="1" smtClean="0"/>
              <a:t>inert</a:t>
            </a:r>
            <a:endParaRPr lang="es-ES" dirty="0"/>
          </a:p>
        </p:txBody>
      </p:sp>
      <p:sp>
        <p:nvSpPr>
          <p:cNvPr id="16" name="Rectángulo 15"/>
          <p:cNvSpPr/>
          <p:nvPr/>
        </p:nvSpPr>
        <p:spPr>
          <a:xfrm>
            <a:off x="3213194" y="5434903"/>
            <a:ext cx="4490944" cy="646331"/>
          </a:xfrm>
          <a:prstGeom prst="rect">
            <a:avLst/>
          </a:prstGeom>
        </p:spPr>
        <p:txBody>
          <a:bodyPr wrap="square">
            <a:spAutoFit/>
          </a:bodyPr>
          <a:lstStyle/>
          <a:p>
            <a:r>
              <a:rPr lang="es-ES" dirty="0" smtClean="0"/>
              <a:t>atributo </a:t>
            </a:r>
            <a:r>
              <a:rPr lang="es-ES" dirty="0" err="1" smtClean="0"/>
              <a:t>scoped</a:t>
            </a:r>
            <a:r>
              <a:rPr lang="es-ES" dirty="0" smtClean="0"/>
              <a:t> , para la creación de estilo "locales" en el ámbito de un contenedor</a:t>
            </a:r>
            <a:endParaRPr lang="es-ES" dirty="0"/>
          </a:p>
        </p:txBody>
      </p:sp>
      <p:sp>
        <p:nvSpPr>
          <p:cNvPr id="17" name="Rectángulo 16"/>
          <p:cNvSpPr/>
          <p:nvPr/>
        </p:nvSpPr>
        <p:spPr>
          <a:xfrm>
            <a:off x="1483554" y="1419198"/>
            <a:ext cx="1141338"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s-ES" sz="2400" b="1" dirty="0" err="1">
                <a:solidFill>
                  <a:prstClr val="white"/>
                </a:solidFill>
              </a:rPr>
              <a:t>iframes</a:t>
            </a:r>
            <a:endParaRPr lang="es-ES" sz="2400" b="1" dirty="0">
              <a:solidFill>
                <a:prstClr val="white"/>
              </a:solidFill>
            </a:endParaRPr>
          </a:p>
        </p:txBody>
      </p:sp>
      <p:sp>
        <p:nvSpPr>
          <p:cNvPr id="18" name="CuadroTexto 17"/>
          <p:cNvSpPr txBox="1"/>
          <p:nvPr/>
        </p:nvSpPr>
        <p:spPr>
          <a:xfrm>
            <a:off x="1504843" y="2389126"/>
            <a:ext cx="1120049"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vl1pPr>
              <a:defRPr sz="2400" b="1">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video…</a:t>
            </a:r>
          </a:p>
        </p:txBody>
      </p:sp>
      <p:sp>
        <p:nvSpPr>
          <p:cNvPr id="19" name="Rectángulo 18"/>
          <p:cNvSpPr/>
          <p:nvPr/>
        </p:nvSpPr>
        <p:spPr>
          <a:xfrm>
            <a:off x="1248898" y="3952952"/>
            <a:ext cx="1421479" cy="400110"/>
          </a:xfrm>
          <a:prstGeom prst="rect">
            <a:avLst/>
          </a:prstGeom>
        </p:spPr>
        <p:txBody>
          <a:bodyPr wrap="none">
            <a:spAutoFit/>
          </a:bodyPr>
          <a:lstStyle/>
          <a:p>
            <a:r>
              <a:rPr lang="es-ES" sz="2000" b="1" dirty="0" smtClean="0"/>
              <a:t>formularios</a:t>
            </a:r>
            <a:endParaRPr lang="es-ES" sz="2000" b="1" dirty="0"/>
          </a:p>
        </p:txBody>
      </p:sp>
      <p:sp>
        <p:nvSpPr>
          <p:cNvPr id="20" name="Rectángulo 19"/>
          <p:cNvSpPr/>
          <p:nvPr/>
        </p:nvSpPr>
        <p:spPr>
          <a:xfrm>
            <a:off x="1565267" y="5455224"/>
            <a:ext cx="788742"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s-ES" sz="2400" b="1" dirty="0" err="1">
                <a:solidFill>
                  <a:prstClr val="white"/>
                </a:solidFill>
              </a:rPr>
              <a:t>style</a:t>
            </a:r>
            <a:endParaRPr lang="es-ES" sz="2400" b="1" dirty="0">
              <a:solidFill>
                <a:prstClr val="white"/>
              </a:solidFill>
            </a:endParaRPr>
          </a:p>
        </p:txBody>
      </p:sp>
    </p:spTree>
    <p:extLst>
      <p:ext uri="{BB962C8B-B14F-4D97-AF65-F5344CB8AC3E}">
        <p14:creationId xmlns:p14="http://schemas.microsoft.com/office/powerpoint/2010/main" val="42410924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HTML 5.1</a:t>
            </a:r>
            <a:endParaRPr lang="es-ES" dirty="0"/>
          </a:p>
        </p:txBody>
      </p:sp>
      <p:sp>
        <p:nvSpPr>
          <p:cNvPr id="7" name="Rectángulo 6"/>
          <p:cNvSpPr/>
          <p:nvPr/>
        </p:nvSpPr>
        <p:spPr>
          <a:xfrm>
            <a:off x="1201628" y="1879149"/>
            <a:ext cx="6249692" cy="3416320"/>
          </a:xfrm>
          <a:prstGeom prst="rect">
            <a:avLst/>
          </a:prstGeom>
        </p:spPr>
        <p:txBody>
          <a:bodyPr wrap="square">
            <a:spAutoFit/>
          </a:bodyPr>
          <a:lstStyle/>
          <a:p>
            <a:r>
              <a:rPr lang="es-ES" dirty="0" err="1"/>
              <a:t>DOMElementMap</a:t>
            </a:r>
            <a:r>
              <a:rPr lang="es-ES" dirty="0"/>
              <a:t>, </a:t>
            </a:r>
            <a:r>
              <a:rPr lang="es-ES" dirty="0" err="1"/>
              <a:t>document.cssElementMap</a:t>
            </a:r>
            <a:endParaRPr lang="es-ES" dirty="0"/>
          </a:p>
          <a:p>
            <a:r>
              <a:rPr lang="es-ES" dirty="0"/>
              <a:t>atributo del </a:t>
            </a:r>
            <a:r>
              <a:rPr lang="es-ES" dirty="0" err="1"/>
              <a:t>canvas</a:t>
            </a:r>
            <a:r>
              <a:rPr lang="es-ES" dirty="0"/>
              <a:t> </a:t>
            </a:r>
            <a:r>
              <a:rPr lang="es-ES" dirty="0" err="1"/>
              <a:t>ImageBitmap</a:t>
            </a:r>
            <a:endParaRPr lang="es-ES" dirty="0"/>
          </a:p>
          <a:p>
            <a:r>
              <a:rPr lang="es-ES" dirty="0" err="1" smtClean="0"/>
              <a:t>CanvasProxy</a:t>
            </a:r>
            <a:r>
              <a:rPr lang="es-ES" dirty="0"/>
              <a:t>, </a:t>
            </a:r>
            <a:r>
              <a:rPr lang="es-ES" dirty="0" err="1"/>
              <a:t>transferControlToProxy</a:t>
            </a:r>
            <a:r>
              <a:rPr lang="es-ES" dirty="0"/>
              <a:t>()</a:t>
            </a:r>
          </a:p>
          <a:p>
            <a:r>
              <a:rPr lang="es-ES" dirty="0" err="1" smtClean="0"/>
              <a:t>probablySupportsContext</a:t>
            </a:r>
            <a:r>
              <a:rPr lang="es-ES" dirty="0"/>
              <a:t>()</a:t>
            </a:r>
          </a:p>
          <a:p>
            <a:r>
              <a:rPr lang="es-ES" dirty="0" err="1"/>
              <a:t>setContext</a:t>
            </a:r>
            <a:r>
              <a:rPr lang="es-ES" dirty="0"/>
              <a:t>()</a:t>
            </a:r>
          </a:p>
          <a:p>
            <a:r>
              <a:rPr lang="es-ES" dirty="0" err="1"/>
              <a:t>forceSpellCheck</a:t>
            </a:r>
            <a:r>
              <a:rPr lang="es-ES" dirty="0"/>
              <a:t>()</a:t>
            </a:r>
          </a:p>
          <a:p>
            <a:r>
              <a:rPr lang="es-ES" dirty="0" err="1" smtClean="0"/>
              <a:t>fastSeek</a:t>
            </a:r>
            <a:r>
              <a:rPr lang="es-ES" dirty="0"/>
              <a:t>()</a:t>
            </a:r>
          </a:p>
          <a:p>
            <a:r>
              <a:rPr lang="es-ES" dirty="0" err="1"/>
              <a:t>toDataURLHD</a:t>
            </a:r>
            <a:r>
              <a:rPr lang="es-ES" dirty="0"/>
              <a:t>(), </a:t>
            </a:r>
            <a:r>
              <a:rPr lang="es-ES" dirty="0" err="1"/>
              <a:t>toBlobHD</a:t>
            </a:r>
            <a:r>
              <a:rPr lang="es-ES" dirty="0"/>
              <a:t>()</a:t>
            </a:r>
          </a:p>
          <a:p>
            <a:r>
              <a:rPr lang="es-ES" dirty="0" smtClean="0"/>
              <a:t>:</a:t>
            </a:r>
            <a:r>
              <a:rPr lang="es-ES" dirty="0" err="1"/>
              <a:t>dir</a:t>
            </a:r>
            <a:r>
              <a:rPr lang="es-ES" dirty="0"/>
              <a:t>() </a:t>
            </a:r>
            <a:r>
              <a:rPr lang="es-ES" dirty="0" err="1"/>
              <a:t>pseudoclass</a:t>
            </a:r>
            <a:endParaRPr lang="es-ES" dirty="0"/>
          </a:p>
          <a:p>
            <a:r>
              <a:rPr lang="es-ES" dirty="0" err="1" smtClean="0"/>
              <a:t>isContentHandlerRegistered</a:t>
            </a:r>
            <a:r>
              <a:rPr lang="es-ES" dirty="0"/>
              <a:t>() and </a:t>
            </a:r>
            <a:r>
              <a:rPr lang="es-ES" dirty="0" err="1"/>
              <a:t>isProtocolHandlerRegistered</a:t>
            </a:r>
            <a:r>
              <a:rPr lang="es-ES" dirty="0" smtClean="0"/>
              <a:t>()</a:t>
            </a:r>
            <a:endParaRPr lang="es-ES" dirty="0"/>
          </a:p>
          <a:p>
            <a:r>
              <a:rPr lang="es-ES" dirty="0" err="1" smtClean="0"/>
              <a:t>reportValidity</a:t>
            </a:r>
            <a:r>
              <a:rPr lang="es-ES" dirty="0" smtClean="0"/>
              <a:t>()</a:t>
            </a:r>
            <a:endParaRPr lang="es-ES" dirty="0"/>
          </a:p>
          <a:p>
            <a:r>
              <a:rPr lang="es-ES" dirty="0" err="1" smtClean="0"/>
              <a:t>XMLDocument</a:t>
            </a:r>
            <a:r>
              <a:rPr lang="es-ES" dirty="0" smtClean="0"/>
              <a:t> interface</a:t>
            </a:r>
          </a:p>
        </p:txBody>
      </p:sp>
      <p:sp>
        <p:nvSpPr>
          <p:cNvPr id="4" name="CuadroTexto 3"/>
          <p:cNvSpPr txBox="1"/>
          <p:nvPr/>
        </p:nvSpPr>
        <p:spPr>
          <a:xfrm>
            <a:off x="1211315" y="1375459"/>
            <a:ext cx="3522824" cy="369332"/>
          </a:xfrm>
          <a:prstGeom prst="rect">
            <a:avLst/>
          </a:prstGeom>
          <a:noFill/>
        </p:spPr>
        <p:txBody>
          <a:bodyPr wrap="none" rtlCol="0">
            <a:spAutoFit/>
          </a:bodyPr>
          <a:lstStyle/>
          <a:p>
            <a:r>
              <a:rPr lang="es-ES" dirty="0" smtClean="0"/>
              <a:t>Nuevos métodos en diferentes APIs</a:t>
            </a:r>
            <a:endParaRPr lang="es-ES" dirty="0"/>
          </a:p>
        </p:txBody>
      </p:sp>
      <p:sp>
        <p:nvSpPr>
          <p:cNvPr id="5" name="Rectángulo 4"/>
          <p:cNvSpPr/>
          <p:nvPr/>
        </p:nvSpPr>
        <p:spPr>
          <a:xfrm>
            <a:off x="3056021" y="5667628"/>
            <a:ext cx="4572000" cy="646331"/>
          </a:xfrm>
          <a:prstGeom prst="rect">
            <a:avLst/>
          </a:prstGeom>
        </p:spPr>
        <p:txBody>
          <a:bodyPr>
            <a:spAutoFit/>
          </a:bodyPr>
          <a:lstStyle/>
          <a:p>
            <a:r>
              <a:rPr lang="es-ES" dirty="0">
                <a:hlinkClick r:id="rId2"/>
              </a:rPr>
              <a:t>http://www.lesliesikos.com/html5-became-a-standard-html-5-1-and-html-5-2-on-the-way</a:t>
            </a:r>
            <a:r>
              <a:rPr lang="es-ES" dirty="0" smtClean="0">
                <a:hlinkClick r:id="rId2"/>
              </a:rPr>
              <a:t>/</a:t>
            </a:r>
            <a:r>
              <a:rPr lang="es-ES" dirty="0" smtClean="0"/>
              <a:t> </a:t>
            </a:r>
            <a:endParaRPr lang="es-ES" dirty="0"/>
          </a:p>
        </p:txBody>
      </p:sp>
    </p:spTree>
    <p:extLst>
      <p:ext uri="{BB962C8B-B14F-4D97-AF65-F5344CB8AC3E}">
        <p14:creationId xmlns:p14="http://schemas.microsoft.com/office/powerpoint/2010/main" val="2966701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HTML5 /CSS3</a:t>
            </a:r>
            <a:endParaRPr lang="es-ES" dirty="0"/>
          </a:p>
        </p:txBody>
      </p:sp>
      <p:pic>
        <p:nvPicPr>
          <p:cNvPr id="32770" name="Picture 2" descr="http://4.bp.blogspot.com/-DppwzgMDVOY/VFJyg1tG4WI/AAAAAAAAAes/xpgXrwi05vU/s1600/html5-area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297921"/>
            <a:ext cx="8139016" cy="4069509"/>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628650" y="1465945"/>
            <a:ext cx="2282100"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s-ES" dirty="0" smtClean="0">
                <a:solidFill>
                  <a:prstClr val="white"/>
                </a:solidFill>
              </a:rPr>
              <a:t>Conceptos semánticos</a:t>
            </a:r>
            <a:endParaRPr lang="es-ES" dirty="0">
              <a:solidFill>
                <a:prstClr val="white"/>
              </a:solidFill>
            </a:endParaRPr>
          </a:p>
        </p:txBody>
      </p:sp>
      <p:sp>
        <p:nvSpPr>
          <p:cNvPr id="4" name="CuadroTexto 3"/>
          <p:cNvSpPr txBox="1"/>
          <p:nvPr/>
        </p:nvSpPr>
        <p:spPr>
          <a:xfrm>
            <a:off x="3707165" y="1465945"/>
            <a:ext cx="179562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s-ES" dirty="0" smtClean="0">
                <a:solidFill>
                  <a:prstClr val="white"/>
                </a:solidFill>
              </a:rPr>
              <a:t>Nuevas Etiquetas</a:t>
            </a:r>
            <a:endParaRPr lang="es-ES" dirty="0">
              <a:solidFill>
                <a:prstClr val="white"/>
              </a:solidFill>
            </a:endParaRPr>
          </a:p>
        </p:txBody>
      </p:sp>
      <p:sp>
        <p:nvSpPr>
          <p:cNvPr id="5" name="CuadroTexto 4"/>
          <p:cNvSpPr txBox="1"/>
          <p:nvPr/>
        </p:nvSpPr>
        <p:spPr>
          <a:xfrm>
            <a:off x="6299200" y="1465945"/>
            <a:ext cx="2302233"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s-ES" dirty="0" smtClean="0">
                <a:solidFill>
                  <a:prstClr val="white"/>
                </a:solidFill>
              </a:rPr>
              <a:t>Nuevas </a:t>
            </a:r>
            <a:r>
              <a:rPr lang="es-ES" dirty="0" err="1" smtClean="0">
                <a:solidFill>
                  <a:prstClr val="white"/>
                </a:solidFill>
              </a:rPr>
              <a:t>APIs</a:t>
            </a:r>
            <a:r>
              <a:rPr lang="es-ES" dirty="0" smtClean="0">
                <a:solidFill>
                  <a:prstClr val="white"/>
                </a:solidFill>
              </a:rPr>
              <a:t> JavaScript</a:t>
            </a:r>
            <a:endParaRPr lang="es-ES" dirty="0">
              <a:solidFill>
                <a:prstClr val="white"/>
              </a:solidFill>
            </a:endParaRPr>
          </a:p>
        </p:txBody>
      </p:sp>
      <p:sp>
        <p:nvSpPr>
          <p:cNvPr id="6" name="Rectángulo 5"/>
          <p:cNvSpPr/>
          <p:nvPr/>
        </p:nvSpPr>
        <p:spPr>
          <a:xfrm>
            <a:off x="2450355" y="2275723"/>
            <a:ext cx="1908995" cy="1832332"/>
          </a:xfrm>
          <a:prstGeom prst="rect">
            <a:avLst/>
          </a:prstGeom>
          <a:solidFill>
            <a:srgbClr val="ED7D31">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1312408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Tecnologías asociadas</a:t>
            </a:r>
            <a:endParaRPr lang="es-ES" dirty="0"/>
          </a:p>
        </p:txBody>
      </p:sp>
      <p:pic>
        <p:nvPicPr>
          <p:cNvPr id="3" name="Imagen 2"/>
          <p:cNvPicPr>
            <a:picLocks noChangeAspect="1"/>
          </p:cNvPicPr>
          <p:nvPr/>
        </p:nvPicPr>
        <p:blipFill>
          <a:blip r:embed="rId2"/>
          <a:stretch>
            <a:fillRect/>
          </a:stretch>
        </p:blipFill>
        <p:spPr>
          <a:xfrm>
            <a:off x="923118" y="1464958"/>
            <a:ext cx="5842967" cy="4412344"/>
          </a:xfrm>
          <a:prstGeom prst="rect">
            <a:avLst/>
          </a:prstGeom>
        </p:spPr>
      </p:pic>
      <p:sp>
        <p:nvSpPr>
          <p:cNvPr id="4" name="CuadroTexto 3"/>
          <p:cNvSpPr txBox="1"/>
          <p:nvPr/>
        </p:nvSpPr>
        <p:spPr>
          <a:xfrm>
            <a:off x="7068457" y="2960914"/>
            <a:ext cx="1282531" cy="1200329"/>
          </a:xfrm>
          <a:prstGeom prst="rect">
            <a:avLst/>
          </a:prstGeom>
          <a:noFill/>
        </p:spPr>
        <p:txBody>
          <a:bodyPr wrap="none" rtlCol="0">
            <a:spAutoFit/>
          </a:bodyPr>
          <a:lstStyle/>
          <a:p>
            <a:r>
              <a:rPr lang="es-ES" dirty="0" smtClean="0">
                <a:solidFill>
                  <a:prstClr val="black"/>
                </a:solidFill>
              </a:rPr>
              <a:t>CSS3</a:t>
            </a:r>
          </a:p>
          <a:p>
            <a:r>
              <a:rPr lang="es-ES" dirty="0" smtClean="0">
                <a:solidFill>
                  <a:prstClr val="black"/>
                </a:solidFill>
              </a:rPr>
              <a:t>JS / JQUERY</a:t>
            </a:r>
          </a:p>
          <a:p>
            <a:r>
              <a:rPr lang="es-ES" dirty="0" smtClean="0">
                <a:solidFill>
                  <a:prstClr val="black"/>
                </a:solidFill>
              </a:rPr>
              <a:t>SVG</a:t>
            </a:r>
          </a:p>
          <a:p>
            <a:r>
              <a:rPr lang="es-ES" dirty="0" smtClean="0">
                <a:solidFill>
                  <a:prstClr val="black"/>
                </a:solidFill>
              </a:rPr>
              <a:t>MOBILE</a:t>
            </a:r>
            <a:endParaRPr lang="es-ES" dirty="0">
              <a:solidFill>
                <a:prstClr val="black"/>
              </a:solidFill>
            </a:endParaRPr>
          </a:p>
        </p:txBody>
      </p:sp>
      <p:sp>
        <p:nvSpPr>
          <p:cNvPr id="5" name="Elipse 4"/>
          <p:cNvSpPr/>
          <p:nvPr/>
        </p:nvSpPr>
        <p:spPr>
          <a:xfrm rot="20715433">
            <a:off x="5330925" y="4135587"/>
            <a:ext cx="798286" cy="79828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prstClr val="white"/>
              </a:solidFill>
            </a:endParaRPr>
          </a:p>
        </p:txBody>
      </p:sp>
      <p:sp>
        <p:nvSpPr>
          <p:cNvPr id="6" name="CuadroTexto 5"/>
          <p:cNvSpPr txBox="1"/>
          <p:nvPr/>
        </p:nvSpPr>
        <p:spPr>
          <a:xfrm rot="20022881">
            <a:off x="5372373" y="4350064"/>
            <a:ext cx="715389" cy="369332"/>
          </a:xfrm>
          <a:prstGeom prst="rect">
            <a:avLst/>
          </a:prstGeom>
          <a:noFill/>
        </p:spPr>
        <p:txBody>
          <a:bodyPr wrap="none" rtlCol="0">
            <a:spAutoFit/>
          </a:bodyPr>
          <a:lstStyle/>
          <a:p>
            <a:r>
              <a:rPr lang="es-ES" dirty="0" smtClean="0">
                <a:solidFill>
                  <a:prstClr val="white"/>
                </a:solidFill>
                <a:latin typeface="Arial Black" panose="020B0A04020102020204" pitchFamily="34" charset="0"/>
              </a:rPr>
              <a:t>SVG</a:t>
            </a:r>
            <a:endParaRPr lang="es-ES" dirty="0">
              <a:solidFill>
                <a:prstClr val="white"/>
              </a:solidFill>
              <a:latin typeface="Arial Black" panose="020B0A04020102020204" pitchFamily="34" charset="0"/>
            </a:endParaRPr>
          </a:p>
        </p:txBody>
      </p:sp>
    </p:spTree>
    <p:extLst>
      <p:ext uri="{BB962C8B-B14F-4D97-AF65-F5344CB8AC3E}">
        <p14:creationId xmlns:p14="http://schemas.microsoft.com/office/powerpoint/2010/main" val="25645493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45300</TotalTime>
  <Words>6047</Words>
  <Application>Microsoft Office PowerPoint</Application>
  <PresentationFormat>Presentación en pantalla (4:3)</PresentationFormat>
  <Paragraphs>920</Paragraphs>
  <Slides>76</Slides>
  <Notes>49</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76</vt:i4>
      </vt:variant>
    </vt:vector>
  </HeadingPairs>
  <TitlesOfParts>
    <vt:vector size="86" baseType="lpstr">
      <vt:lpstr>Lucida Grande</vt:lpstr>
      <vt:lpstr>Arial</vt:lpstr>
      <vt:lpstr>Arial Black</vt:lpstr>
      <vt:lpstr>Calibri</vt:lpstr>
      <vt:lpstr>Constantia</vt:lpstr>
      <vt:lpstr>Courier New</vt:lpstr>
      <vt:lpstr>Garamond</vt:lpstr>
      <vt:lpstr>verdana</vt:lpstr>
      <vt:lpstr>Tema de Office</vt:lpstr>
      <vt:lpstr>Orgánico</vt:lpstr>
      <vt:lpstr>Estándares en el diseño Web</vt:lpstr>
      <vt:lpstr>HTML5</vt:lpstr>
      <vt:lpstr>Inicios de la Web</vt:lpstr>
      <vt:lpstr>Evolución del HTML: versiones</vt:lpstr>
      <vt:lpstr>Evolución del HTML: versiones</vt:lpstr>
      <vt:lpstr>XHTML</vt:lpstr>
      <vt:lpstr>De XHTML a HTML5</vt:lpstr>
      <vt:lpstr>HTML5 /CSS3</vt:lpstr>
      <vt:lpstr>Tecnologías asociadas</vt:lpstr>
      <vt:lpstr>Elementos clave en HTML5</vt:lpstr>
      <vt:lpstr>HTML como lenguaje descriptivo</vt:lpstr>
      <vt:lpstr>Elementos “en bloque” y “en línea”</vt:lpstr>
      <vt:lpstr>Categorías de contenido</vt:lpstr>
      <vt:lpstr>Atributos globales</vt:lpstr>
      <vt:lpstr>Inicio del documento HTML</vt:lpstr>
      <vt:lpstr>Inicio del documento HTML</vt:lpstr>
      <vt:lpstr>Partes del documento HTML: cabecera (head) y cuerpo (body)</vt:lpstr>
      <vt:lpstr>La cabecera (head)</vt:lpstr>
      <vt:lpstr>Iconos: favicon</vt:lpstr>
      <vt:lpstr>Character Sets (&lt;meta charset&gt;)</vt:lpstr>
      <vt:lpstr>Omisiones y navegadores</vt:lpstr>
      <vt:lpstr>Validación</vt:lpstr>
      <vt:lpstr>Ejemplo: Estructura HTML5</vt:lpstr>
      <vt:lpstr>Divisiones semánticas</vt:lpstr>
      <vt:lpstr>Divisiones en HTML5: un ejemplo</vt:lpstr>
      <vt:lpstr>Un ejemplo en HTML5 (1): header</vt:lpstr>
      <vt:lpstr>Un ejemplo en HTML5 (2): nav</vt:lpstr>
      <vt:lpstr>Un ejemplo en HTML5 (3): article</vt:lpstr>
      <vt:lpstr>Un ejemplo en HTML5 (4): section</vt:lpstr>
      <vt:lpstr>Un ejemplo en HTML5 (5): aside</vt:lpstr>
      <vt:lpstr>Un ejemplo en HTML5 (6): footer</vt:lpstr>
      <vt:lpstr>"Secciones" en el esquema</vt:lpstr>
      <vt:lpstr>Encabezados</vt:lpstr>
      <vt:lpstr>Agrupaciones</vt:lpstr>
      <vt:lpstr>Figuras</vt:lpstr>
      <vt:lpstr>Importancia y cambios</vt:lpstr>
      <vt:lpstr>Etiquetas redefinidas como “semánticas” (1)</vt:lpstr>
      <vt:lpstr>Etiquetas redefinidas como “semánticas” (2)</vt:lpstr>
      <vt:lpstr>Citas (1)</vt:lpstr>
      <vt:lpstr>Citas (2)</vt:lpstr>
      <vt:lpstr>Abreviaturas y acrónimos</vt:lpstr>
      <vt:lpstr>Tiempo y datos: time / data</vt:lpstr>
      <vt:lpstr>Importancia contextual: mark</vt:lpstr>
      <vt:lpstr>Etiquetas semánticas idiomáticas</vt:lpstr>
      <vt:lpstr>HTML5: semántica</vt:lpstr>
      <vt:lpstr>Valor semántico de las clases (class)</vt:lpstr>
      <vt:lpstr>Ejercicio ()</vt:lpstr>
      <vt:lpstr>Ejercicio (): resultado</vt:lpstr>
      <vt:lpstr>Microformatos</vt:lpstr>
      <vt:lpstr>Microformatos disponibles</vt:lpstr>
      <vt:lpstr>hCard: ejemplo</vt:lpstr>
      <vt:lpstr>hCard: propiedades</vt:lpstr>
      <vt:lpstr>hCalendar: ejemplo</vt:lpstr>
      <vt:lpstr>hCalendar: propiedades</vt:lpstr>
      <vt:lpstr>Microdatos (Microdata)</vt:lpstr>
      <vt:lpstr>Microdata: vocabularios</vt:lpstr>
      <vt:lpstr>Schema.org - Person: ejemplo</vt:lpstr>
      <vt:lpstr>Schema.org - Book: ejemplo</vt:lpstr>
      <vt:lpstr>Validar resultados</vt:lpstr>
      <vt:lpstr>Ejercicio ()</vt:lpstr>
      <vt:lpstr>Ejercicio (): resultado</vt:lpstr>
      <vt:lpstr>Atributos personalizados</vt:lpstr>
      <vt:lpstr>Hiperenlaces en HTML5</vt:lpstr>
      <vt:lpstr>Audio y Video en HTML5</vt:lpstr>
      <vt:lpstr>La etiqueta &lt;video&gt; (1)</vt:lpstr>
      <vt:lpstr>La etiqueta &lt;video&gt; (2)</vt:lpstr>
      <vt:lpstr>Video y Mmedia en HTML5: ejemplos</vt:lpstr>
      <vt:lpstr>La etiqueta &lt;audio&gt; </vt:lpstr>
      <vt:lpstr>Ejercicio ()</vt:lpstr>
      <vt:lpstr>Ejercicio (): resultado</vt:lpstr>
      <vt:lpstr>Despedidas en HTML5 (1)</vt:lpstr>
      <vt:lpstr>Despedidas en HTML5 (1)</vt:lpstr>
      <vt:lpstr>HTML 5.1</vt:lpstr>
      <vt:lpstr>HTML 5.1</vt:lpstr>
      <vt:lpstr>HTML 5.1</vt:lpstr>
      <vt:lpstr>HTML 5.1</vt:lpstr>
    </vt:vector>
  </TitlesOfParts>
  <Company>Boracay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Alejandro Cerezo</dc:creator>
  <cp:lastModifiedBy>Alejandro Cerezo</cp:lastModifiedBy>
  <cp:revision>1748</cp:revision>
  <dcterms:created xsi:type="dcterms:W3CDTF">2013-06-21T18:00:45Z</dcterms:created>
  <dcterms:modified xsi:type="dcterms:W3CDTF">2015-11-22T22:21:15Z</dcterms:modified>
</cp:coreProperties>
</file>